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750" r:id="rId2"/>
    <p:sldId id="751" r:id="rId3"/>
    <p:sldId id="655" r:id="rId4"/>
    <p:sldId id="753" r:id="rId5"/>
    <p:sldId id="754" r:id="rId6"/>
    <p:sldId id="656" r:id="rId7"/>
    <p:sldId id="669" r:id="rId8"/>
    <p:sldId id="658" r:id="rId9"/>
    <p:sldId id="659" r:id="rId10"/>
    <p:sldId id="660" r:id="rId11"/>
    <p:sldId id="661" r:id="rId12"/>
    <p:sldId id="662" r:id="rId13"/>
    <p:sldId id="755" r:id="rId14"/>
    <p:sldId id="663" r:id="rId15"/>
    <p:sldId id="756" r:id="rId16"/>
    <p:sldId id="757" r:id="rId17"/>
    <p:sldId id="664" r:id="rId18"/>
    <p:sldId id="665" r:id="rId19"/>
    <p:sldId id="666" r:id="rId20"/>
    <p:sldId id="758" r:id="rId21"/>
    <p:sldId id="668" r:id="rId22"/>
    <p:sldId id="740" r:id="rId23"/>
    <p:sldId id="672" r:id="rId24"/>
    <p:sldId id="784" r:id="rId25"/>
    <p:sldId id="785" r:id="rId26"/>
    <p:sldId id="780" r:id="rId27"/>
    <p:sldId id="674" r:id="rId28"/>
    <p:sldId id="703" r:id="rId29"/>
    <p:sldId id="677" r:id="rId30"/>
    <p:sldId id="779" r:id="rId31"/>
    <p:sldId id="704" r:id="rId32"/>
    <p:sldId id="679" r:id="rId33"/>
    <p:sldId id="681" r:id="rId34"/>
    <p:sldId id="683" r:id="rId35"/>
    <p:sldId id="781" r:id="rId36"/>
    <p:sldId id="762" r:id="rId37"/>
    <p:sldId id="782" r:id="rId38"/>
    <p:sldId id="686" r:id="rId39"/>
    <p:sldId id="687" r:id="rId40"/>
    <p:sldId id="763" r:id="rId41"/>
    <p:sldId id="691" r:id="rId42"/>
    <p:sldId id="716" r:id="rId43"/>
    <p:sldId id="764" r:id="rId44"/>
    <p:sldId id="765" r:id="rId45"/>
    <p:sldId id="766" r:id="rId46"/>
    <p:sldId id="767" r:id="rId47"/>
    <p:sldId id="692" r:id="rId48"/>
    <p:sldId id="707" r:id="rId49"/>
    <p:sldId id="768" r:id="rId50"/>
    <p:sldId id="694" r:id="rId51"/>
    <p:sldId id="742" r:id="rId52"/>
    <p:sldId id="717" r:id="rId53"/>
    <p:sldId id="769" r:id="rId54"/>
    <p:sldId id="743" r:id="rId55"/>
    <p:sldId id="744" r:id="rId56"/>
    <p:sldId id="697" r:id="rId57"/>
    <p:sldId id="698" r:id="rId58"/>
    <p:sldId id="783" r:id="rId59"/>
    <p:sldId id="699" r:id="rId60"/>
    <p:sldId id="770" r:id="rId61"/>
    <p:sldId id="771" r:id="rId62"/>
    <p:sldId id="772" r:id="rId63"/>
    <p:sldId id="708" r:id="rId64"/>
    <p:sldId id="748" r:id="rId65"/>
    <p:sldId id="723" r:id="rId66"/>
    <p:sldId id="773" r:id="rId67"/>
    <p:sldId id="774" r:id="rId68"/>
    <p:sldId id="775" r:id="rId69"/>
    <p:sldId id="776" r:id="rId70"/>
    <p:sldId id="777" r:id="rId71"/>
    <p:sldId id="778" r:id="rId7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66CC"/>
    <a:srgbClr val="000099"/>
    <a:srgbClr val="E20000"/>
    <a:srgbClr val="FF9900"/>
    <a:srgbClr val="0000C8"/>
    <a:srgbClr val="008000"/>
    <a:srgbClr val="0000A2"/>
    <a:srgbClr val="C8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71" autoAdjust="0"/>
  </p:normalViewPr>
  <p:slideViewPr>
    <p:cSldViewPr>
      <p:cViewPr varScale="1">
        <p:scale>
          <a:sx n="107" d="100"/>
          <a:sy n="107" d="100"/>
        </p:scale>
        <p:origin x="11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3906"/>
    </p:cViewPr>
  </p:sorterViewPr>
  <p:notesViewPr>
    <p:cSldViewPr>
      <p:cViewPr>
        <p:scale>
          <a:sx n="75" d="100"/>
          <a:sy n="75" d="100"/>
        </p:scale>
        <p:origin x="-2046" y="-15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slide" Target="slides/slide16.xml"/><Relationship Id="rId7" Type="http://schemas.openxmlformats.org/officeDocument/2006/relationships/slide" Target="slides/slide43.xml"/><Relationship Id="rId12" Type="http://schemas.openxmlformats.org/officeDocument/2006/relationships/slide" Target="slides/slide53.xml"/><Relationship Id="rId2" Type="http://schemas.openxmlformats.org/officeDocument/2006/relationships/slide" Target="slides/slide15.xml"/><Relationship Id="rId1" Type="http://schemas.openxmlformats.org/officeDocument/2006/relationships/slide" Target="slides/slide2.xml"/><Relationship Id="rId6" Type="http://schemas.openxmlformats.org/officeDocument/2006/relationships/slide" Target="slides/slide40.xml"/><Relationship Id="rId11" Type="http://schemas.openxmlformats.org/officeDocument/2006/relationships/slide" Target="slides/slide49.xml"/><Relationship Id="rId5" Type="http://schemas.openxmlformats.org/officeDocument/2006/relationships/slide" Target="slides/slide36.xml"/><Relationship Id="rId10" Type="http://schemas.openxmlformats.org/officeDocument/2006/relationships/slide" Target="slides/slide46.xml"/><Relationship Id="rId4" Type="http://schemas.openxmlformats.org/officeDocument/2006/relationships/slide" Target="slides/slide22.xml"/><Relationship Id="rId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07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9291" y="4416267"/>
            <a:ext cx="6309677" cy="418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5" tIns="45162" rIns="91935" bIns="45162" numCol="1" anchor="t" anchorCtr="0" compatLnSpc="1">
            <a:prstTxWarp prst="textNoShape">
              <a:avLst/>
            </a:prstTxWarp>
          </a:bodyPr>
          <a:lstStyle/>
          <a:p>
            <a:pPr lvl="0"/>
            <a:r>
              <a:rPr lang="en-US" altLang="en-US" noProof="0"/>
              <a:t>Click to edit Master notes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8611" name="Rectangle 3"/>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267428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6227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90625" y="703263"/>
            <a:ext cx="4629150" cy="3473450"/>
          </a:xfrm>
          <a:ln/>
        </p:spPr>
      </p:sp>
      <p:sp>
        <p:nvSpPr>
          <p:cNvPr id="8089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4663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90625" y="703263"/>
            <a:ext cx="4629150" cy="3473450"/>
          </a:xfrm>
          <a:ln/>
        </p:spPr>
      </p:sp>
      <p:sp>
        <p:nvSpPr>
          <p:cNvPr id="8192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759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90625" y="703263"/>
            <a:ext cx="4629150" cy="3473450"/>
          </a:xfrm>
          <a:ln/>
        </p:spPr>
      </p:sp>
      <p:sp>
        <p:nvSpPr>
          <p:cNvPr id="8294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0055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90625" y="703263"/>
            <a:ext cx="4629150" cy="3473450"/>
          </a:xfrm>
          <a:ln/>
        </p:spPr>
      </p:sp>
      <p:sp>
        <p:nvSpPr>
          <p:cNvPr id="8294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5977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6517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92213" y="703263"/>
            <a:ext cx="4629150" cy="3473450"/>
          </a:xfrm>
          <a:ln/>
        </p:spPr>
      </p:sp>
      <p:sp>
        <p:nvSpPr>
          <p:cNvPr id="338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8576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92213" y="703263"/>
            <a:ext cx="4629150" cy="3473450"/>
          </a:xfrm>
          <a:ln/>
        </p:spPr>
      </p:sp>
      <p:sp>
        <p:nvSpPr>
          <p:cNvPr id="338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0713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0625" y="703263"/>
            <a:ext cx="4629150" cy="3473450"/>
          </a:xfrm>
          <a:ln/>
        </p:spPr>
      </p:sp>
      <p:sp>
        <p:nvSpPr>
          <p:cNvPr id="8499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62588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90625" y="703263"/>
            <a:ext cx="4629150" cy="3473450"/>
          </a:xfrm>
          <a:ln/>
        </p:spPr>
      </p:sp>
      <p:sp>
        <p:nvSpPr>
          <p:cNvPr id="8601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52294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90625" y="703263"/>
            <a:ext cx="4629150" cy="3473450"/>
          </a:xfrm>
          <a:ln/>
        </p:spPr>
      </p:sp>
      <p:sp>
        <p:nvSpPr>
          <p:cNvPr id="8704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4397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300"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37464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4534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90625" y="703263"/>
            <a:ext cx="4629150" cy="3473450"/>
          </a:xfrm>
          <a:ln/>
        </p:spPr>
      </p:sp>
      <p:sp>
        <p:nvSpPr>
          <p:cNvPr id="8909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0235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92213" y="703263"/>
            <a:ext cx="4629150" cy="3473450"/>
          </a:xfrm>
          <a:ln/>
        </p:spPr>
      </p:sp>
      <p:sp>
        <p:nvSpPr>
          <p:cNvPr id="9011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20020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90625" y="703263"/>
            <a:ext cx="4629150" cy="3473450"/>
          </a:xfrm>
          <a:ln/>
        </p:spPr>
      </p:sp>
      <p:sp>
        <p:nvSpPr>
          <p:cNvPr id="9113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33372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90625" y="703263"/>
            <a:ext cx="4629150" cy="3473450"/>
          </a:xfrm>
          <a:ln/>
        </p:spPr>
      </p:sp>
      <p:sp>
        <p:nvSpPr>
          <p:cNvPr id="921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14580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90625" y="703263"/>
            <a:ext cx="4629150" cy="3473450"/>
          </a:xfrm>
          <a:ln/>
        </p:spPr>
      </p:sp>
      <p:sp>
        <p:nvSpPr>
          <p:cNvPr id="921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14580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90625" y="703263"/>
            <a:ext cx="4629150" cy="3473450"/>
          </a:xfrm>
          <a:ln/>
        </p:spPr>
      </p:sp>
      <p:sp>
        <p:nvSpPr>
          <p:cNvPr id="9318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08861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3450"/>
          </a:xfrm>
          <a:ln/>
        </p:spPr>
      </p:sp>
      <p:sp>
        <p:nvSpPr>
          <p:cNvPr id="9421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21260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3450"/>
          </a:xfrm>
          <a:ln/>
        </p:spPr>
      </p:sp>
      <p:sp>
        <p:nvSpPr>
          <p:cNvPr id="9421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21260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0890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90625" y="703263"/>
            <a:ext cx="4629150" cy="3473450"/>
          </a:xfrm>
          <a:ln/>
        </p:spPr>
      </p:sp>
      <p:sp>
        <p:nvSpPr>
          <p:cNvPr id="7373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7905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90625" y="703263"/>
            <a:ext cx="4629150" cy="3473450"/>
          </a:xfrm>
          <a:ln/>
        </p:spPr>
      </p:sp>
      <p:sp>
        <p:nvSpPr>
          <p:cNvPr id="9933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81173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3450"/>
          </a:xfrm>
          <a:ln/>
        </p:spPr>
      </p:sp>
      <p:sp>
        <p:nvSpPr>
          <p:cNvPr id="10035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28938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9150" cy="3473450"/>
          </a:xfrm>
          <a:ln/>
        </p:spPr>
      </p:sp>
      <p:sp>
        <p:nvSpPr>
          <p:cNvPr id="10137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36958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30737" cy="3473450"/>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23106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90625" y="703263"/>
            <a:ext cx="4629150" cy="3473450"/>
          </a:xfrm>
          <a:ln/>
        </p:spPr>
      </p:sp>
      <p:sp>
        <p:nvSpPr>
          <p:cNvPr id="10342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55969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90625" y="703263"/>
            <a:ext cx="4629150" cy="3473450"/>
          </a:xfrm>
          <a:ln/>
        </p:spPr>
      </p:sp>
      <p:sp>
        <p:nvSpPr>
          <p:cNvPr id="10445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68954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30737" cy="3473450"/>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66776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90625" y="703263"/>
            <a:ext cx="4629150" cy="3473450"/>
          </a:xfrm>
          <a:ln/>
        </p:spPr>
      </p:sp>
      <p:sp>
        <p:nvSpPr>
          <p:cNvPr id="107523" name="Rectangle 4"/>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56155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90625" y="703263"/>
            <a:ext cx="4629150" cy="3473450"/>
          </a:xfrm>
          <a:ln/>
        </p:spPr>
      </p:sp>
      <p:sp>
        <p:nvSpPr>
          <p:cNvPr id="10854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85705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92213" y="703263"/>
            <a:ext cx="4629150" cy="3473450"/>
          </a:xfrm>
          <a:ln/>
        </p:spPr>
      </p:sp>
      <p:sp>
        <p:nvSpPr>
          <p:cNvPr id="338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2860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90625" y="703263"/>
            <a:ext cx="4629150" cy="3473450"/>
          </a:xfrm>
          <a:ln/>
        </p:spPr>
      </p:sp>
      <p:sp>
        <p:nvSpPr>
          <p:cNvPr id="7475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65011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92213" y="703263"/>
            <a:ext cx="4629150" cy="3473450"/>
          </a:xfrm>
          <a:ln/>
        </p:spPr>
      </p:sp>
      <p:sp>
        <p:nvSpPr>
          <p:cNvPr id="338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57994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92213" y="703263"/>
            <a:ext cx="4629150" cy="3473450"/>
          </a:xfrm>
          <a:ln/>
        </p:spPr>
      </p:sp>
      <p:sp>
        <p:nvSpPr>
          <p:cNvPr id="338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75509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192213" y="703263"/>
            <a:ext cx="4629150" cy="3473450"/>
          </a:xfrm>
          <a:ln/>
        </p:spPr>
      </p:sp>
      <p:sp>
        <p:nvSpPr>
          <p:cNvPr id="338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34420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0625" y="703263"/>
            <a:ext cx="4629150" cy="3473450"/>
          </a:xfrm>
          <a:ln/>
        </p:spPr>
      </p:sp>
      <p:sp>
        <p:nvSpPr>
          <p:cNvPr id="10957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06612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0740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30737" cy="3473450"/>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28087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90625" y="703263"/>
            <a:ext cx="4629150" cy="3473450"/>
          </a:xfrm>
          <a:ln/>
        </p:spPr>
      </p:sp>
      <p:sp>
        <p:nvSpPr>
          <p:cNvPr id="11264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70144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90625" y="703263"/>
            <a:ext cx="4629150" cy="3473450"/>
          </a:xfrm>
          <a:ln/>
        </p:spPr>
      </p:sp>
      <p:sp>
        <p:nvSpPr>
          <p:cNvPr id="11366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44948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90625" y="703263"/>
            <a:ext cx="4629150" cy="3473450"/>
          </a:xfrm>
          <a:ln/>
        </p:spPr>
      </p:sp>
      <p:sp>
        <p:nvSpPr>
          <p:cNvPr id="11469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34904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30737" cy="3473450"/>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4357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90625" y="703263"/>
            <a:ext cx="4629150" cy="3473450"/>
          </a:xfrm>
          <a:ln/>
        </p:spPr>
      </p:sp>
      <p:sp>
        <p:nvSpPr>
          <p:cNvPr id="7475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37701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90625" y="703263"/>
            <a:ext cx="4629150" cy="3473450"/>
          </a:xfrm>
          <a:ln/>
        </p:spPr>
      </p:sp>
      <p:sp>
        <p:nvSpPr>
          <p:cNvPr id="11673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56017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90625" y="703263"/>
            <a:ext cx="4629150" cy="3473450"/>
          </a:xfrm>
          <a:ln/>
        </p:spPr>
      </p:sp>
      <p:sp>
        <p:nvSpPr>
          <p:cNvPr id="1177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037126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90625" y="703263"/>
            <a:ext cx="4629150" cy="3473450"/>
          </a:xfrm>
          <a:ln/>
        </p:spPr>
      </p:sp>
      <p:sp>
        <p:nvSpPr>
          <p:cNvPr id="11878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83179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90625" y="703263"/>
            <a:ext cx="4629150" cy="3473450"/>
          </a:xfrm>
          <a:ln/>
        </p:spPr>
      </p:sp>
      <p:sp>
        <p:nvSpPr>
          <p:cNvPr id="11981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95606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90625" y="703263"/>
            <a:ext cx="4629150" cy="3473450"/>
          </a:xfrm>
          <a:ln/>
        </p:spPr>
      </p:sp>
      <p:sp>
        <p:nvSpPr>
          <p:cNvPr id="12083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93766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90625" y="703263"/>
            <a:ext cx="4629150" cy="3473450"/>
          </a:xfrm>
          <a:ln/>
        </p:spPr>
      </p:sp>
      <p:sp>
        <p:nvSpPr>
          <p:cNvPr id="12083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937667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90625" y="703263"/>
            <a:ext cx="4629150" cy="3473450"/>
          </a:xfrm>
          <a:ln/>
        </p:spPr>
      </p:sp>
      <p:sp>
        <p:nvSpPr>
          <p:cNvPr id="12083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82552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90625" y="703263"/>
            <a:ext cx="4629150" cy="3473450"/>
          </a:xfrm>
          <a:ln/>
        </p:spPr>
      </p:sp>
      <p:sp>
        <p:nvSpPr>
          <p:cNvPr id="12083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854800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90625" y="703263"/>
            <a:ext cx="4629150" cy="3473450"/>
          </a:xfrm>
          <a:ln/>
        </p:spPr>
      </p:sp>
      <p:sp>
        <p:nvSpPr>
          <p:cNvPr id="12083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597856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2662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90625" y="703263"/>
            <a:ext cx="4629150" cy="3473450"/>
          </a:xfrm>
          <a:ln/>
        </p:spPr>
      </p:sp>
      <p:sp>
        <p:nvSpPr>
          <p:cNvPr id="7680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01034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lIns="91925" tIns="45157" rIns="91925" bIns="45157"/>
          <a:lstStyle/>
          <a:p>
            <a:endParaRPr lang="en-US" altLang="en-US" dirty="0"/>
          </a:p>
        </p:txBody>
      </p:sp>
    </p:spTree>
    <p:extLst>
      <p:ext uri="{BB962C8B-B14F-4D97-AF65-F5344CB8AC3E}">
        <p14:creationId xmlns:p14="http://schemas.microsoft.com/office/powerpoint/2010/main" val="1141950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90625" y="703263"/>
            <a:ext cx="4629150" cy="3473450"/>
          </a:xfrm>
          <a:ln/>
        </p:spPr>
      </p:sp>
      <p:sp>
        <p:nvSpPr>
          <p:cNvPr id="12697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505193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90625" y="703263"/>
            <a:ext cx="4629150" cy="3473450"/>
          </a:xfrm>
          <a:ln/>
        </p:spPr>
      </p:sp>
      <p:sp>
        <p:nvSpPr>
          <p:cNvPr id="12697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005668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90625" y="703263"/>
            <a:ext cx="4629150" cy="3473450"/>
          </a:xfrm>
          <a:ln/>
        </p:spPr>
      </p:sp>
      <p:sp>
        <p:nvSpPr>
          <p:cNvPr id="12697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068595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25" tIns="45157" rIns="91925" bIns="45157"/>
          <a:lstStyle/>
          <a:p>
            <a:endParaRPr lang="en-US" altLang="en-US" dirty="0"/>
          </a:p>
        </p:txBody>
      </p:sp>
    </p:spTree>
    <p:extLst>
      <p:ext uri="{BB962C8B-B14F-4D97-AF65-F5344CB8AC3E}">
        <p14:creationId xmlns:p14="http://schemas.microsoft.com/office/powerpoint/2010/main" val="723783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25" tIns="45157" rIns="91925" bIns="45157"/>
          <a:lstStyle/>
          <a:p>
            <a:endParaRPr lang="en-US" altLang="en-US" dirty="0"/>
          </a:p>
        </p:txBody>
      </p:sp>
    </p:spTree>
    <p:extLst>
      <p:ext uri="{BB962C8B-B14F-4D97-AF65-F5344CB8AC3E}">
        <p14:creationId xmlns:p14="http://schemas.microsoft.com/office/powerpoint/2010/main" val="17782697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25" tIns="45157" rIns="91925" bIns="45157"/>
          <a:lstStyle/>
          <a:p>
            <a:endParaRPr lang="en-US" altLang="en-US" dirty="0"/>
          </a:p>
        </p:txBody>
      </p:sp>
    </p:spTree>
    <p:extLst>
      <p:ext uri="{BB962C8B-B14F-4D97-AF65-F5344CB8AC3E}">
        <p14:creationId xmlns:p14="http://schemas.microsoft.com/office/powerpoint/2010/main" val="3076055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84275" y="698500"/>
            <a:ext cx="4641850" cy="3482975"/>
          </a:xfrm>
          <a:ln cap="flat"/>
        </p:spPr>
      </p:sp>
      <p:sp>
        <p:nvSpPr>
          <p:cNvPr id="353283" name="Rectangle 3"/>
          <p:cNvSpPr>
            <a:spLocks noGrp="1" noChangeArrowheads="1"/>
          </p:cNvSpPr>
          <p:nvPr>
            <p:ph type="body" idx="1"/>
          </p:nvPr>
        </p:nvSpPr>
        <p:spPr>
          <a:xfrm>
            <a:off x="934297" y="4416267"/>
            <a:ext cx="5141807" cy="418274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5" rIns="93547" bIns="46775"/>
          <a:lstStyle/>
          <a:p>
            <a:endParaRPr lang="en-US" altLang="en-US" dirty="0"/>
          </a:p>
        </p:txBody>
      </p:sp>
    </p:spTree>
    <p:extLst>
      <p:ext uri="{BB962C8B-B14F-4D97-AF65-F5344CB8AC3E}">
        <p14:creationId xmlns:p14="http://schemas.microsoft.com/office/powerpoint/2010/main" val="205805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0625" y="703263"/>
            <a:ext cx="4629150" cy="3473450"/>
          </a:xfrm>
          <a:ln/>
        </p:spPr>
      </p:sp>
      <p:sp>
        <p:nvSpPr>
          <p:cNvPr id="7782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4078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0528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90625" y="703263"/>
            <a:ext cx="4629150" cy="3473450"/>
          </a:xfrm>
          <a:ln/>
        </p:spPr>
      </p:sp>
      <p:sp>
        <p:nvSpPr>
          <p:cNvPr id="7987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2643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2512180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9966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13112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49939478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93701476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93701476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65258912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33196334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40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5331975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16934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84336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760250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36254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33464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054347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0" name="Text Box 16"/>
          <p:cNvSpPr txBox="1">
            <a:spLocks noChangeArrowheads="1"/>
          </p:cNvSpPr>
          <p:nvPr/>
        </p:nvSpPr>
        <p:spPr bwMode="auto">
          <a:xfrm>
            <a:off x="152400" y="6400800"/>
            <a:ext cx="6096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altLang="en-US" sz="1200" b="1" dirty="0">
                <a:latin typeface="Arial" charset="0"/>
              </a:rPr>
              <a:t>2-</a:t>
            </a:r>
            <a:fld id="{EDE24030-64AC-448E-9C87-ECA24EBBE127}" type="slidenum">
              <a:rPr lang="en-US" altLang="en-US" sz="1200" b="1" smtClean="0">
                <a:latin typeface="Arial" charset="0"/>
              </a:rPr>
              <a:pPr>
                <a:spcBef>
                  <a:spcPct val="50000"/>
                </a:spcBef>
                <a:defRPr/>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fCHsC1Cio5w"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hyperlink" Target="https://www.cnbc.com/quotes/?symbol=BRK.A" TargetMode="Externa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2051"/>
          <p:cNvSpPr>
            <a:spLocks noGrp="1" noChangeArrowheads="1"/>
          </p:cNvSpPr>
          <p:nvPr>
            <p:ph type="body" idx="4294967295"/>
          </p:nvPr>
        </p:nvSpPr>
        <p:spPr>
          <a:xfrm>
            <a:off x="457200" y="2438400"/>
            <a:ext cx="7543800" cy="14471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533400" indent="-533400">
              <a:spcBef>
                <a:spcPct val="5000"/>
              </a:spcBef>
              <a:buFont typeface="Wingdings" pitchFamily="2" charset="2"/>
              <a:buNone/>
            </a:pPr>
            <a:r>
              <a:rPr lang="en-US" altLang="en-US" sz="4000" dirty="0">
                <a:solidFill>
                  <a:schemeClr val="tx1"/>
                </a:solidFill>
                <a:effectLst/>
                <a:latin typeface="Liberation Sans" panose="020B0604020202020204" pitchFamily="34" charset="0"/>
              </a:rPr>
              <a:t>A Further Look at Financial</a:t>
            </a:r>
          </a:p>
          <a:p>
            <a:pPr marL="533400" indent="-533400">
              <a:buFont typeface="Wingdings" pitchFamily="2" charset="2"/>
              <a:buNone/>
            </a:pPr>
            <a:r>
              <a:rPr lang="en-US" altLang="en-US" sz="4000" dirty="0">
                <a:solidFill>
                  <a:schemeClr val="tx1"/>
                </a:solidFill>
                <a:effectLst/>
                <a:latin typeface="Liberation Sans" panose="020B0604020202020204" pitchFamily="34" charset="0"/>
              </a:rPr>
              <a:t>Statements</a:t>
            </a:r>
          </a:p>
        </p:txBody>
      </p:sp>
      <p:sp>
        <p:nvSpPr>
          <p:cNvPr id="321540" name="Text Box 2052"/>
          <p:cNvSpPr txBox="1">
            <a:spLocks noChangeArrowheads="1"/>
          </p:cNvSpPr>
          <p:nvPr/>
        </p:nvSpPr>
        <p:spPr bwMode="auto">
          <a:xfrm>
            <a:off x="2071048" y="5791200"/>
            <a:ext cx="49530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300"/>
              </a:spcBef>
            </a:pPr>
            <a:r>
              <a:rPr lang="en-US" altLang="en-US" sz="1800" i="0" dirty="0">
                <a:effectLst/>
                <a:latin typeface="Liberation Sans" panose="020B0604020202020204" pitchFamily="34" charset="0"/>
              </a:rPr>
              <a:t>Kimmel </a:t>
            </a:r>
            <a:r>
              <a:rPr lang="en-US" altLang="en-US" sz="1800" i="0" dirty="0">
                <a:effectLst/>
                <a:latin typeface="Arial"/>
                <a:cs typeface="Arial"/>
              </a:rPr>
              <a:t>● Weygandt ● Kieso</a:t>
            </a:r>
            <a:endParaRPr lang="en-US" altLang="en-US" sz="1800" i="0" dirty="0">
              <a:effectLst/>
              <a:latin typeface="Liberation Sans" panose="020B0604020202020204" pitchFamily="34" charset="0"/>
            </a:endParaRPr>
          </a:p>
          <a:p>
            <a:pPr>
              <a:spcBef>
                <a:spcPts val="300"/>
              </a:spcBef>
            </a:pPr>
            <a:r>
              <a:rPr lang="en-US" altLang="en-US" sz="1800" i="0" dirty="0">
                <a:effectLst/>
                <a:latin typeface="Liberation Sans" panose="020B0604020202020204" pitchFamily="34" charset="0"/>
              </a:rPr>
              <a:t>Financial Accounting,  Eighth Edition</a:t>
            </a:r>
          </a:p>
        </p:txBody>
      </p:sp>
      <p:sp>
        <p:nvSpPr>
          <p:cNvPr id="2" name="TextBox 1"/>
          <p:cNvSpPr txBox="1"/>
          <p:nvPr/>
        </p:nvSpPr>
        <p:spPr>
          <a:xfrm>
            <a:off x="609600" y="-209474"/>
            <a:ext cx="1316182" cy="3031599"/>
          </a:xfrm>
          <a:prstGeom prst="rect">
            <a:avLst/>
          </a:prstGeom>
          <a:noFill/>
          <a:ln>
            <a:noFill/>
          </a:ln>
        </p:spPr>
        <p:txBody>
          <a:bodyPr wrap="square" lIns="45720" rIns="45720" rtlCol="0" anchor="ctr" anchorCtr="0">
            <a:spAutoFit/>
          </a:bodyPr>
          <a:lstStyle/>
          <a:p>
            <a:pPr algn="ctr"/>
            <a:r>
              <a:rPr lang="en-US" sz="19100" i="0" dirty="0">
                <a:solidFill>
                  <a:srgbClr val="0066CC"/>
                </a:solidFill>
                <a:effectLst/>
                <a:latin typeface="+mn-lt"/>
              </a:rPr>
              <a:t>2</a:t>
            </a:r>
          </a:p>
        </p:txBody>
      </p:sp>
      <p:cxnSp>
        <p:nvCxnSpPr>
          <p:cNvPr id="4" name="Straight Connector 3"/>
          <p:cNvCxnSpPr/>
          <p:nvPr/>
        </p:nvCxnSpPr>
        <p:spPr bwMode="auto">
          <a:xfrm>
            <a:off x="587992" y="2354240"/>
            <a:ext cx="7924800" cy="0"/>
          </a:xfrm>
          <a:prstGeom prst="line">
            <a:avLst/>
          </a:prstGeom>
          <a:solidFill>
            <a:schemeClr val="accent1"/>
          </a:solidFill>
          <a:ln w="38100" cap="sq" cmpd="sng" algn="ctr">
            <a:solidFill>
              <a:schemeClr val="tx1"/>
            </a:solidFill>
            <a:prstDash val="solid"/>
            <a:round/>
            <a:headEnd type="none" w="sm" len="sm"/>
            <a:tailEnd type="none" w="sm" len="sm"/>
          </a:ln>
          <a:effectLst/>
        </p:spPr>
      </p:cxnSp>
      <p:pic>
        <p:nvPicPr>
          <p:cNvPr id="1026" name="Picture 2" descr="Wi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578" y="572595"/>
            <a:ext cx="2028444" cy="42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0952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609600" y="1303360"/>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Property, Plant, and Equipment</a:t>
            </a:r>
          </a:p>
        </p:txBody>
      </p:sp>
      <p:sp>
        <p:nvSpPr>
          <p:cNvPr id="13317" name="Text Box 4"/>
          <p:cNvSpPr txBox="1">
            <a:spLocks noChangeArrowheads="1"/>
          </p:cNvSpPr>
          <p:nvPr/>
        </p:nvSpPr>
        <p:spPr bwMode="auto">
          <a:xfrm>
            <a:off x="609600" y="1930423"/>
            <a:ext cx="8001000" cy="432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Long useful lives.</a:t>
            </a:r>
          </a:p>
          <a:p>
            <a:pPr lvl="1">
              <a:lnSpc>
                <a:spcPct val="120000"/>
              </a:lnSpc>
              <a:spcBef>
                <a:spcPct val="500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Currently used in operations.</a:t>
            </a:r>
          </a:p>
          <a:p>
            <a:pPr lvl="1">
              <a:lnSpc>
                <a:spcPct val="120000"/>
              </a:lnSpc>
              <a:spcBef>
                <a:spcPct val="500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Includes land, buildings, equipment, delivery vehicles, and furniture.</a:t>
            </a:r>
          </a:p>
          <a:p>
            <a:pPr lvl="1">
              <a:lnSpc>
                <a:spcPct val="120000"/>
              </a:lnSpc>
              <a:spcBef>
                <a:spcPct val="50000"/>
              </a:spcBef>
              <a:buClr>
                <a:srgbClr val="E20000"/>
              </a:buClr>
              <a:buSzPct val="80000"/>
              <a:buFont typeface="Wingdings" pitchFamily="2" charset="2"/>
              <a:buChar char="u"/>
            </a:pPr>
            <a:r>
              <a:rPr lang="en-US" altLang="en-US" sz="2300" dirty="0">
                <a:solidFill>
                  <a:srgbClr val="000000"/>
                </a:solidFill>
                <a:latin typeface="Liberation Sans" panose="020B0604020202020204" pitchFamily="34" charset="0"/>
              </a:rPr>
              <a:t>Depreciation</a:t>
            </a:r>
            <a:r>
              <a:rPr lang="en-US" altLang="en-US" sz="2300" b="0" dirty="0">
                <a:solidFill>
                  <a:srgbClr val="000000"/>
                </a:solidFill>
                <a:latin typeface="Liberation Sans" panose="020B0604020202020204" pitchFamily="34" charset="0"/>
              </a:rPr>
              <a:t> - allocating the cost of assets to a number of years.  </a:t>
            </a:r>
            <a:r>
              <a:rPr lang="en-US" altLang="en-US" sz="3000" b="0" dirty="0">
                <a:solidFill>
                  <a:srgbClr val="FF0000"/>
                </a:solidFill>
                <a:latin typeface="Iskoola Pota" panose="020B0502040204020203" pitchFamily="34" charset="0"/>
                <a:cs typeface="Iskoola Pota" panose="020B0502040204020203" pitchFamily="34" charset="0"/>
              </a:rPr>
              <a:t>MORE ON THIS LATER</a:t>
            </a:r>
          </a:p>
          <a:p>
            <a:pPr lvl="1">
              <a:lnSpc>
                <a:spcPct val="120000"/>
              </a:lnSpc>
              <a:spcBef>
                <a:spcPct val="50000"/>
              </a:spcBef>
              <a:buClr>
                <a:srgbClr val="E20000"/>
              </a:buClr>
              <a:buSzPct val="80000"/>
              <a:buFont typeface="Wingdings" pitchFamily="2" charset="2"/>
              <a:buChar char="u"/>
            </a:pPr>
            <a:r>
              <a:rPr lang="en-US" altLang="en-US" sz="2300" dirty="0">
                <a:solidFill>
                  <a:srgbClr val="000000"/>
                </a:solidFill>
                <a:latin typeface="Liberation Sans" panose="020B0604020202020204" pitchFamily="34" charset="0"/>
              </a:rPr>
              <a:t>Accumulated depreciation</a:t>
            </a:r>
            <a:r>
              <a:rPr lang="en-US" altLang="en-US" sz="2300" b="0" dirty="0">
                <a:solidFill>
                  <a:srgbClr val="000000"/>
                </a:solidFill>
                <a:latin typeface="Liberation Sans" panose="020B0604020202020204" pitchFamily="34" charset="0"/>
              </a:rPr>
              <a:t> - total amount of depreciation expensed thus far in the asset’s life.</a:t>
            </a:r>
          </a:p>
        </p:txBody>
      </p:sp>
      <p:sp>
        <p:nvSpPr>
          <p:cNvPr id="13319" name="Rectangle 8"/>
          <p:cNvSpPr>
            <a:spLocks noChangeArrowheads="1"/>
          </p:cNvSpPr>
          <p:nvPr/>
        </p:nvSpPr>
        <p:spPr bwMode="auto">
          <a:xfrm>
            <a:off x="5666096" y="1968831"/>
            <a:ext cx="2971800" cy="962025"/>
          </a:xfrm>
          <a:prstGeom prst="rect">
            <a:avLst/>
          </a:prstGeom>
          <a:noFill/>
          <a:ln w="19050" cap="sq" algn="ctr">
            <a:solidFill>
              <a:srgbClr val="0000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400" dirty="0">
                <a:solidFill>
                  <a:schemeClr val="tx1"/>
                </a:solidFill>
                <a:latin typeface="Liberation Sans" panose="020B0604020202020204" pitchFamily="34" charset="0"/>
              </a:rPr>
              <a:t>Alternative Terminology</a:t>
            </a:r>
          </a:p>
          <a:p>
            <a:pPr>
              <a:spcBef>
                <a:spcPct val="0"/>
              </a:spcBef>
              <a:buClrTx/>
              <a:buSzTx/>
              <a:buFontTx/>
              <a:buNone/>
            </a:pPr>
            <a:r>
              <a:rPr lang="en-US" altLang="en-US" sz="1400" b="0" dirty="0">
                <a:solidFill>
                  <a:schemeClr val="tx1"/>
                </a:solidFill>
                <a:latin typeface="Liberation Sans" panose="020B0604020202020204" pitchFamily="34" charset="0"/>
              </a:rPr>
              <a:t>Property, plant, and equipment is sometimes called fixed assets or plant assets.</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0504"/>
            <a:ext cx="8534400" cy="4267200"/>
          </a:xfrm>
          <a:prstGeom prst="rect">
            <a:avLst/>
          </a:prstGeom>
          <a:noFill/>
          <a:ln w="1905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Property, Plant, and Equipment</a:t>
            </a:r>
          </a:p>
          <a:p>
            <a:pPr algn="l"/>
            <a:endParaRPr lang="en-US" altLang="en-US" sz="3200" b="1" dirty="0">
              <a:solidFill>
                <a:srgbClr val="0000A2"/>
              </a:solidFill>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 name="Rectangle 2"/>
          <p:cNvSpPr/>
          <p:nvPr/>
        </p:nvSpPr>
        <p:spPr>
          <a:xfrm>
            <a:off x="228600" y="5750931"/>
            <a:ext cx="38862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2-5</a:t>
            </a:r>
          </a:p>
          <a:p>
            <a:pPr algn="l"/>
            <a:r>
              <a:rPr lang="en-US" sz="1200" dirty="0">
                <a:latin typeface="Liberation Sans" panose="020B0604020202020204" pitchFamily="34" charset="0"/>
              </a:rPr>
              <a:t>Property, plant, and equipment section</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ChangeArrowheads="1"/>
          </p:cNvSpPr>
          <p:nvPr/>
        </p:nvSpPr>
        <p:spPr bwMode="auto">
          <a:xfrm>
            <a:off x="609600" y="1309048"/>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Intangible Assets</a:t>
            </a:r>
          </a:p>
        </p:txBody>
      </p:sp>
      <p:sp>
        <p:nvSpPr>
          <p:cNvPr id="15365" name="Text Box 4"/>
          <p:cNvSpPr txBox="1">
            <a:spLocks noChangeArrowheads="1"/>
          </p:cNvSpPr>
          <p:nvPr/>
        </p:nvSpPr>
        <p:spPr bwMode="auto">
          <a:xfrm>
            <a:off x="609600" y="1918648"/>
            <a:ext cx="6172200" cy="197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Assets that do not have physical substance.</a:t>
            </a:r>
          </a:p>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Includes goodwill, patents, copyrights, and trademarks or trade names.</a:t>
            </a:r>
          </a:p>
        </p:txBody>
      </p:sp>
      <p:sp>
        <p:nvSpPr>
          <p:cNvPr id="15369" name="Rectangle 15"/>
          <p:cNvSpPr>
            <a:spLocks noChangeArrowheads="1"/>
          </p:cNvSpPr>
          <p:nvPr/>
        </p:nvSpPr>
        <p:spPr bwMode="auto">
          <a:xfrm>
            <a:off x="6858000" y="1508125"/>
            <a:ext cx="1905000" cy="1415772"/>
          </a:xfrm>
          <a:prstGeom prst="rect">
            <a:avLst/>
          </a:prstGeom>
          <a:noFill/>
          <a:ln w="19050" cap="sq" algn="ctr">
            <a:solidFill>
              <a:srgbClr val="0000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i="0" dirty="0">
                <a:solidFill>
                  <a:srgbClr val="E20000"/>
                </a:solidFill>
                <a:effectLst/>
                <a:latin typeface="Liberation Sans" panose="020B0604020202020204" pitchFamily="34" charset="0"/>
              </a:rPr>
              <a:t>▼</a:t>
            </a:r>
            <a:r>
              <a:rPr lang="en-US" altLang="en-US" sz="1400" i="0" dirty="0">
                <a:solidFill>
                  <a:srgbClr val="E20000"/>
                </a:solidFill>
                <a:effectLst/>
                <a:latin typeface="Liberation Sans" panose="020B0604020202020204" pitchFamily="34" charset="0"/>
              </a:rPr>
              <a:t>Helpful Hint</a:t>
            </a:r>
            <a:r>
              <a:rPr lang="en-US" altLang="en-US" sz="1200" b="0" i="0" dirty="0">
                <a:solidFill>
                  <a:srgbClr val="E20000"/>
                </a:solidFill>
                <a:effectLst/>
                <a:latin typeface="Liberation Sans" panose="020B0604020202020204" pitchFamily="34" charset="0"/>
              </a:rPr>
              <a:t> </a:t>
            </a:r>
            <a:r>
              <a:rPr lang="en-US" altLang="en-US" sz="1400" b="0" dirty="0">
                <a:solidFill>
                  <a:srgbClr val="E20000"/>
                </a:solidFill>
                <a:latin typeface="Liberation Sans" panose="020B0604020202020204" pitchFamily="34" charset="0"/>
              </a:rPr>
              <a:t> </a:t>
            </a:r>
            <a:r>
              <a:rPr lang="en-US" altLang="en-US" sz="1400" b="0" dirty="0">
                <a:solidFill>
                  <a:schemeClr val="tx1"/>
                </a:solidFill>
                <a:latin typeface="Liberation Sans" panose="020B0604020202020204" pitchFamily="34" charset="0"/>
              </a:rPr>
              <a:t>Sometimes intangible assets are reported</a:t>
            </a:r>
          </a:p>
          <a:p>
            <a:pPr>
              <a:spcBef>
                <a:spcPct val="0"/>
              </a:spcBef>
              <a:buClrTx/>
              <a:buSzTx/>
              <a:buFontTx/>
              <a:buNone/>
            </a:pPr>
            <a:r>
              <a:rPr lang="en-US" altLang="en-US" sz="1400" b="0" dirty="0">
                <a:solidFill>
                  <a:schemeClr val="tx1"/>
                </a:solidFill>
                <a:latin typeface="Liberation Sans" panose="020B0604020202020204" pitchFamily="34" charset="0"/>
              </a:rPr>
              <a:t>under a broader heading called “Other assets.”</a:t>
            </a: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ChangeArrowheads="1"/>
          </p:cNvSpPr>
          <p:nvPr/>
        </p:nvSpPr>
        <p:spPr bwMode="auto">
          <a:xfrm>
            <a:off x="609600" y="1309048"/>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Intangible Assets</a:t>
            </a:r>
          </a:p>
        </p:txBody>
      </p:sp>
      <p:sp>
        <p:nvSpPr>
          <p:cNvPr id="15366" name="Text Box 10"/>
          <p:cNvSpPr txBox="1">
            <a:spLocks noChangeArrowheads="1"/>
          </p:cNvSpPr>
          <p:nvPr/>
        </p:nvSpPr>
        <p:spPr bwMode="auto">
          <a:xfrm>
            <a:off x="7010400" y="3200400"/>
            <a:ext cx="14478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2-6</a:t>
            </a: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537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4400" cy="4224241"/>
          </a:xfrm>
          <a:prstGeom prst="rect">
            <a:avLst/>
          </a:prstGeom>
          <a:noFill/>
          <a:ln w="1905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607792" y="1551296"/>
            <a:ext cx="22860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latin typeface="Liberation Sans" panose="020B0604020202020204" pitchFamily="34" charset="0"/>
              </a:rPr>
              <a:t>ILLUSTRATION 2-6</a:t>
            </a:r>
          </a:p>
          <a:p>
            <a:pPr algn="r"/>
            <a:r>
              <a:rPr lang="en-US" sz="1200" dirty="0">
                <a:latin typeface="Liberation Sans" panose="020B0604020202020204" pitchFamily="34" charset="0"/>
              </a:rPr>
              <a:t>Intangible assets section</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extLst>
      <p:ext uri="{BB962C8B-B14F-4D97-AF65-F5344CB8AC3E}">
        <p14:creationId xmlns:p14="http://schemas.microsoft.com/office/powerpoint/2010/main" val="407064680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E20000"/>
                </a:solidFill>
                <a:effectLst/>
                <a:latin typeface="Liberation Sans" panose="020B0604020202020204" pitchFamily="34" charset="0"/>
              </a:rPr>
              <a:t>Review Question</a:t>
            </a:r>
          </a:p>
        </p:txBody>
      </p:sp>
      <p:sp>
        <p:nvSpPr>
          <p:cNvPr id="16386" name="Rectangle 2"/>
          <p:cNvSpPr>
            <a:spLocks noChangeArrowheads="1"/>
          </p:cNvSpPr>
          <p:nvPr/>
        </p:nvSpPr>
        <p:spPr bwMode="auto">
          <a:xfrm>
            <a:off x="609600" y="1933289"/>
            <a:ext cx="8001000" cy="2971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Patents and copyrights are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Current assets.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Intangible assets.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Long-term investments.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Property, plant, and equipment.</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Notched Right Arrow 11"/>
          <p:cNvSpPr/>
          <p:nvPr/>
        </p:nvSpPr>
        <p:spPr bwMode="auto">
          <a:xfrm>
            <a:off x="326408" y="31867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048000" y="354539"/>
            <a:ext cx="5943600"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600" b="1" dirty="0">
                <a:solidFill>
                  <a:schemeClr val="accent3"/>
                </a:solidFill>
                <a:latin typeface="Liberation Sans" panose="020B0604020202020204" pitchFamily="34" charset="0"/>
              </a:rPr>
              <a:t>Assets Section of Classified Balance Sheet</a:t>
            </a:r>
            <a:endParaRPr lang="en-US" sz="2600" b="1" i="0" dirty="0">
              <a:solidFill>
                <a:schemeClr val="accent3"/>
              </a:solidFill>
              <a:latin typeface="Liberation Sans" panose="020B0604020202020204" pitchFamily="34" charset="0"/>
            </a:endParaRPr>
          </a:p>
        </p:txBody>
      </p:sp>
      <p:sp>
        <p:nvSpPr>
          <p:cNvPr id="337922" name="Rectangle 2"/>
          <p:cNvSpPr>
            <a:spLocks noChangeArrowheads="1"/>
          </p:cNvSpPr>
          <p:nvPr/>
        </p:nvSpPr>
        <p:spPr bwMode="auto">
          <a:xfrm>
            <a:off x="277504" y="1600200"/>
            <a:ext cx="8610600" cy="4191000"/>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337930" name="Rectangle 10"/>
          <p:cNvSpPr>
            <a:spLocks noChangeArrowheads="1"/>
          </p:cNvSpPr>
          <p:nvPr/>
        </p:nvSpPr>
        <p:spPr bwMode="auto">
          <a:xfrm>
            <a:off x="429904" y="1701800"/>
            <a:ext cx="8382000" cy="395089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algn="l">
              <a:lnSpc>
                <a:spcPct val="110000"/>
              </a:lnSpc>
            </a:pPr>
            <a:r>
              <a:rPr lang="en-US" sz="2300" dirty="0">
                <a:solidFill>
                  <a:schemeClr val="bg2"/>
                </a:solidFill>
                <a:latin typeface="Liberation Sans" panose="020B0604020202020204" pitchFamily="34" charset="0"/>
              </a:rPr>
              <a:t>Baxter Hoffman recently received the following information related to Hoffman Corporation’s December 31, 2017, balance sheet.</a:t>
            </a:r>
          </a:p>
          <a:p>
            <a:pPr algn="l">
              <a:lnSpc>
                <a:spcPct val="110000"/>
              </a:lnSpc>
              <a:spcBef>
                <a:spcPts val="1200"/>
              </a:spcBef>
              <a:tabLst>
                <a:tab pos="1943100" algn="l"/>
                <a:tab pos="3657600" algn="r"/>
                <a:tab pos="3998913" algn="l"/>
                <a:tab pos="4803775" algn="l"/>
                <a:tab pos="8051800" algn="r"/>
              </a:tabLst>
            </a:pPr>
            <a:r>
              <a:rPr lang="en-US" sz="2300" dirty="0">
                <a:solidFill>
                  <a:schemeClr val="bg2"/>
                </a:solidFill>
                <a:latin typeface="Liberation Sans" panose="020B0604020202020204" pitchFamily="34" charset="0"/>
              </a:rPr>
              <a:t>Prepaid insurance 	$ 2,300 	Inventory 	$3,400</a:t>
            </a:r>
          </a:p>
          <a:p>
            <a:pPr algn="l">
              <a:lnSpc>
                <a:spcPct val="110000"/>
              </a:lnSpc>
              <a:spcBef>
                <a:spcPts val="200"/>
              </a:spcBef>
              <a:tabLst>
                <a:tab pos="1943100" algn="l"/>
                <a:tab pos="3657600" algn="r"/>
                <a:tab pos="3998913" algn="l"/>
                <a:tab pos="4803775" algn="l"/>
                <a:tab pos="8051800" algn="r"/>
              </a:tabLst>
            </a:pPr>
            <a:r>
              <a:rPr lang="en-US" sz="2300" dirty="0">
                <a:solidFill>
                  <a:schemeClr val="bg2"/>
                </a:solidFill>
                <a:latin typeface="Liberation Sans" panose="020B0604020202020204" pitchFamily="34" charset="0"/>
              </a:rPr>
              <a:t>Cash 		800 	Accumulated depreciation—</a:t>
            </a:r>
          </a:p>
          <a:p>
            <a:pPr algn="l">
              <a:lnSpc>
                <a:spcPct val="110000"/>
              </a:lnSpc>
              <a:spcBef>
                <a:spcPts val="200"/>
              </a:spcBef>
              <a:tabLst>
                <a:tab pos="1943100" algn="l"/>
                <a:tab pos="3657600" algn="r"/>
                <a:tab pos="3998913" algn="l"/>
                <a:tab pos="4394200" algn="l"/>
                <a:tab pos="8051800" algn="r"/>
              </a:tabLst>
            </a:pPr>
            <a:r>
              <a:rPr lang="en-US" sz="2300" dirty="0">
                <a:solidFill>
                  <a:schemeClr val="bg2"/>
                </a:solidFill>
                <a:latin typeface="Liberation Sans" panose="020B0604020202020204" pitchFamily="34" charset="0"/>
              </a:rPr>
              <a:t>Equipment 		10,700 		equipment 	2,700</a:t>
            </a:r>
          </a:p>
          <a:p>
            <a:pPr algn="l">
              <a:lnSpc>
                <a:spcPct val="110000"/>
              </a:lnSpc>
              <a:spcBef>
                <a:spcPts val="200"/>
              </a:spcBef>
              <a:tabLst>
                <a:tab pos="1943100" algn="l"/>
                <a:tab pos="3657600" algn="r"/>
                <a:tab pos="3998913" algn="l"/>
                <a:tab pos="4803775" algn="l"/>
                <a:tab pos="8051800" algn="r"/>
              </a:tabLst>
            </a:pPr>
            <a:r>
              <a:rPr lang="en-US" sz="2300" dirty="0">
                <a:solidFill>
                  <a:schemeClr val="bg2"/>
                </a:solidFill>
                <a:latin typeface="Liberation Sans" panose="020B0604020202020204" pitchFamily="34" charset="0"/>
              </a:rPr>
              <a:t>Accounts receivable 	1,100</a:t>
            </a:r>
          </a:p>
          <a:p>
            <a:pPr algn="l">
              <a:lnSpc>
                <a:spcPct val="110000"/>
              </a:lnSpc>
              <a:spcBef>
                <a:spcPts val="1200"/>
              </a:spcBef>
              <a:tabLst>
                <a:tab pos="1943100" algn="l"/>
                <a:tab pos="3425825" algn="r"/>
                <a:tab pos="4340225" algn="l"/>
                <a:tab pos="4803775" algn="l"/>
                <a:tab pos="7656513" algn="r"/>
              </a:tabLst>
            </a:pPr>
            <a:r>
              <a:rPr lang="en-US" sz="2300" dirty="0">
                <a:solidFill>
                  <a:schemeClr val="bg2"/>
                </a:solidFill>
                <a:latin typeface="Liberation Sans" panose="020B0604020202020204" pitchFamily="34" charset="0"/>
              </a:rPr>
              <a:t>Prepare the assets section of Hoffman Corporation’s classified balance sheet.</a:t>
            </a:r>
            <a:endParaRPr lang="en-US" altLang="en-US" sz="2300" dirty="0">
              <a:solidFill>
                <a:schemeClr val="bg2"/>
              </a:solidFill>
              <a:latin typeface="Liberation Sans" panose="020B0604020202020204" pitchFamily="34" charset="0"/>
            </a:endParaRPr>
          </a:p>
        </p:txBody>
      </p:sp>
      <p:sp>
        <p:nvSpPr>
          <p:cNvPr id="11" name="Isosceles Triangle 10"/>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2" name="TextBox 11"/>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4" name="TextBox 13"/>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i="0" dirty="0">
                <a:solidFill>
                  <a:srgbClr val="E20000"/>
                </a:solidFill>
                <a:effectLst/>
                <a:latin typeface="+mn-lt"/>
              </a:rPr>
              <a:t>1a</a:t>
            </a:r>
          </a:p>
        </p:txBody>
      </p:sp>
      <p:cxnSp>
        <p:nvCxnSpPr>
          <p:cNvPr id="15" name="Straight Connector 14"/>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6" name="Rectangle 15"/>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extLst>
      <p:ext uri="{BB962C8B-B14F-4D97-AF65-F5344CB8AC3E}">
        <p14:creationId xmlns:p14="http://schemas.microsoft.com/office/powerpoint/2010/main" val="232134373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 y="6400800"/>
            <a:ext cx="5334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14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56" y="2261162"/>
            <a:ext cx="8610601" cy="444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37922" name="Rectangle 2"/>
          <p:cNvSpPr>
            <a:spLocks noChangeArrowheads="1"/>
          </p:cNvSpPr>
          <p:nvPr/>
        </p:nvSpPr>
        <p:spPr bwMode="auto">
          <a:xfrm>
            <a:off x="263856" y="152400"/>
            <a:ext cx="8610600" cy="2117536"/>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337930" name="Rectangle 10"/>
          <p:cNvSpPr>
            <a:spLocks noChangeArrowheads="1"/>
          </p:cNvSpPr>
          <p:nvPr/>
        </p:nvSpPr>
        <p:spPr bwMode="auto">
          <a:xfrm>
            <a:off x="416256" y="254000"/>
            <a:ext cx="8382000" cy="2015936"/>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algn="l">
              <a:lnSpc>
                <a:spcPct val="110000"/>
              </a:lnSpc>
            </a:pPr>
            <a:r>
              <a:rPr lang="en-US" sz="2000" dirty="0">
                <a:solidFill>
                  <a:schemeClr val="bg2"/>
                </a:solidFill>
                <a:latin typeface="Liberation Sans" panose="020B0604020202020204" pitchFamily="34" charset="0"/>
              </a:rPr>
              <a:t>Prepare the assets section of the classified balance sheet.</a:t>
            </a:r>
          </a:p>
          <a:p>
            <a:pPr algn="l">
              <a:lnSpc>
                <a:spcPct val="110000"/>
              </a:lnSpc>
              <a:spcBef>
                <a:spcPts val="1200"/>
              </a:spcBef>
              <a:tabLst>
                <a:tab pos="1943100" algn="l"/>
                <a:tab pos="3425825" algn="r"/>
                <a:tab pos="3889375" algn="l"/>
                <a:tab pos="4803775" algn="l"/>
                <a:tab pos="7942263" algn="r"/>
              </a:tabLst>
            </a:pPr>
            <a:r>
              <a:rPr lang="en-US" sz="2000" dirty="0">
                <a:solidFill>
                  <a:schemeClr val="bg2"/>
                </a:solidFill>
                <a:latin typeface="Liberation Sans" panose="020B0604020202020204" pitchFamily="34" charset="0"/>
              </a:rPr>
              <a:t>Prepaid insurance 	$ 2,300 	Inventory 	$3,400</a:t>
            </a:r>
          </a:p>
          <a:p>
            <a:pPr algn="l">
              <a:lnSpc>
                <a:spcPct val="110000"/>
              </a:lnSpc>
              <a:spcBef>
                <a:spcPts val="200"/>
              </a:spcBef>
              <a:tabLst>
                <a:tab pos="1943100" algn="l"/>
                <a:tab pos="3425825" algn="r"/>
                <a:tab pos="3889375" algn="l"/>
                <a:tab pos="4803775" algn="l"/>
                <a:tab pos="7942263" algn="r"/>
              </a:tabLst>
            </a:pPr>
            <a:r>
              <a:rPr lang="en-US" sz="2000" dirty="0">
                <a:solidFill>
                  <a:schemeClr val="bg2"/>
                </a:solidFill>
                <a:latin typeface="Liberation Sans" panose="020B0604020202020204" pitchFamily="34" charset="0"/>
              </a:rPr>
              <a:t>Cash 		800 	Accumulated depreciation—</a:t>
            </a:r>
          </a:p>
          <a:p>
            <a:pPr algn="l">
              <a:lnSpc>
                <a:spcPct val="110000"/>
              </a:lnSpc>
              <a:spcBef>
                <a:spcPts val="200"/>
              </a:spcBef>
              <a:tabLst>
                <a:tab pos="1943100" algn="l"/>
                <a:tab pos="3425825" algn="r"/>
                <a:tab pos="3889375" algn="l"/>
                <a:tab pos="4803775" algn="l"/>
                <a:tab pos="7942263" algn="r"/>
              </a:tabLst>
            </a:pPr>
            <a:r>
              <a:rPr lang="en-US" sz="2000" dirty="0">
                <a:solidFill>
                  <a:schemeClr val="bg2"/>
                </a:solidFill>
                <a:latin typeface="Liberation Sans" panose="020B0604020202020204" pitchFamily="34" charset="0"/>
              </a:rPr>
              <a:t>Equipment 		10,700 		equipment 	2,700</a:t>
            </a:r>
          </a:p>
          <a:p>
            <a:pPr algn="l">
              <a:lnSpc>
                <a:spcPct val="110000"/>
              </a:lnSpc>
              <a:spcBef>
                <a:spcPts val="200"/>
              </a:spcBef>
              <a:tabLst>
                <a:tab pos="1943100" algn="l"/>
                <a:tab pos="3425825" algn="r"/>
                <a:tab pos="3889375" algn="l"/>
                <a:tab pos="4803775" algn="l"/>
                <a:tab pos="7942263" algn="r"/>
              </a:tabLst>
            </a:pPr>
            <a:r>
              <a:rPr lang="en-US" sz="2000" dirty="0">
                <a:solidFill>
                  <a:schemeClr val="bg2"/>
                </a:solidFill>
                <a:latin typeface="Liberation Sans" panose="020B0604020202020204" pitchFamily="34" charset="0"/>
              </a:rPr>
              <a:t>Accounts receivable 	1,100</a:t>
            </a:r>
          </a:p>
        </p:txBody>
      </p:sp>
      <p:pic>
        <p:nvPicPr>
          <p:cNvPr id="10244"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38" y="3796352"/>
            <a:ext cx="8365066"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99909"/>
            <a:ext cx="1243415" cy="27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8365066"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70696"/>
            <a:ext cx="8365066"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32280"/>
            <a:ext cx="8365066"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029200"/>
            <a:ext cx="1243415" cy="27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76455"/>
            <a:ext cx="8365066" cy="27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867400"/>
            <a:ext cx="8365066" cy="27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452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44"/>
                                        </p:tgtEl>
                                      </p:cBhvr>
                                    </p:animEffect>
                                    <p:set>
                                      <p:cBhvr>
                                        <p:cTn id="7" dur="1" fill="hold">
                                          <p:stCondLst>
                                            <p:cond delay="499"/>
                                          </p:stCondLst>
                                        </p:cTn>
                                        <p:tgtEl>
                                          <p:spTgt spid="102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609600" y="1906588"/>
            <a:ext cx="8077200" cy="3896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Obligations the company is to </a:t>
            </a:r>
            <a:r>
              <a:rPr lang="en-US" altLang="en-US" sz="2300" dirty="0">
                <a:solidFill>
                  <a:srgbClr val="000000"/>
                </a:solidFill>
                <a:latin typeface="Liberation Sans" panose="020B0604020202020204" pitchFamily="34" charset="0"/>
              </a:rPr>
              <a:t>pay within the next year or operating cycle, whichever is longer</a:t>
            </a:r>
            <a:r>
              <a:rPr lang="en-US" altLang="en-US" sz="2300" b="0" dirty="0">
                <a:solidFill>
                  <a:srgbClr val="000000"/>
                </a:solidFill>
                <a:latin typeface="Liberation Sans" panose="020B0604020202020204" pitchFamily="34" charset="0"/>
              </a:rPr>
              <a:t>.</a:t>
            </a:r>
          </a:p>
          <a:p>
            <a:pPr lvl="1">
              <a:lnSpc>
                <a:spcPct val="125000"/>
              </a:lnSpc>
              <a:spcBef>
                <a:spcPts val="1200"/>
              </a:spcBef>
              <a:buClr>
                <a:srgbClr val="E20000"/>
              </a:buClr>
              <a:buSzPct val="80000"/>
              <a:buFont typeface="Wingdings" pitchFamily="2" charset="2"/>
              <a:buChar char="u"/>
            </a:pPr>
            <a:r>
              <a:rPr lang="en-US" altLang="en-US" sz="2300" dirty="0">
                <a:solidFill>
                  <a:srgbClr val="000000"/>
                </a:solidFill>
                <a:latin typeface="Liberation Sans" panose="020B0604020202020204" pitchFamily="34" charset="0"/>
              </a:rPr>
              <a:t>Common examples</a:t>
            </a:r>
            <a:r>
              <a:rPr lang="en-US" altLang="en-US" sz="2300" b="0" dirty="0">
                <a:solidFill>
                  <a:srgbClr val="000000"/>
                </a:solidFill>
                <a:latin typeface="Liberation Sans" panose="020B0604020202020204" pitchFamily="34" charset="0"/>
              </a:rPr>
              <a:t> are accounts payable, salaries and wages payable, notes payable, interest payable, and income taxes payable.</a:t>
            </a:r>
          </a:p>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Also included as </a:t>
            </a:r>
            <a:r>
              <a:rPr lang="en-US" altLang="en-US" sz="2300" dirty="0">
                <a:solidFill>
                  <a:srgbClr val="000000"/>
                </a:solidFill>
                <a:latin typeface="Liberation Sans" panose="020B0604020202020204" pitchFamily="34" charset="0"/>
              </a:rPr>
              <a:t>current liabilities are current maturities of long-term obligations</a:t>
            </a:r>
            <a:r>
              <a:rPr lang="en-US" altLang="en-US" sz="2300" b="0" dirty="0">
                <a:solidFill>
                  <a:srgbClr val="000000"/>
                </a:solidFill>
                <a:latin typeface="Liberation Sans" panose="020B0604020202020204" pitchFamily="34" charset="0"/>
              </a:rPr>
              <a:t>—payments to be made within the next year on long-term obligations.</a:t>
            </a:r>
          </a:p>
        </p:txBody>
      </p:sp>
      <p:sp>
        <p:nvSpPr>
          <p:cNvPr id="17413" name="Rectangle 6"/>
          <p:cNvSpPr>
            <a:spLocks noChangeArrowheads="1"/>
          </p:cNvSpPr>
          <p:nvPr/>
        </p:nvSpPr>
        <p:spPr bwMode="auto">
          <a:xfrm>
            <a:off x="609600" y="1295400"/>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Current Liabilities</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609600" y="1295400"/>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Current Liabilities</a:t>
            </a: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112650"/>
            <a:ext cx="8534400" cy="3068950"/>
          </a:xfrm>
          <a:prstGeom prst="rect">
            <a:avLst/>
          </a:prstGeom>
          <a:noFill/>
          <a:ln w="1905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28600" y="5244152"/>
            <a:ext cx="20574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2-7</a:t>
            </a:r>
          </a:p>
          <a:p>
            <a:pPr algn="l"/>
            <a:r>
              <a:rPr lang="en-US" sz="1200" dirty="0">
                <a:latin typeface="Liberation Sans" panose="020B0604020202020204" pitchFamily="34" charset="0"/>
              </a:rPr>
              <a:t>Current liabilities section</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609600" y="1905000"/>
            <a:ext cx="7924800" cy="1530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Obligations a company expects to pay after one year.</a:t>
            </a:r>
          </a:p>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Include bonds payable, mortgages payable, long-term notes payable, lease liabilities, and pension liabilities.</a:t>
            </a:r>
          </a:p>
        </p:txBody>
      </p:sp>
      <p:sp>
        <p:nvSpPr>
          <p:cNvPr id="19462" name="Rectangle 12"/>
          <p:cNvSpPr>
            <a:spLocks noChangeArrowheads="1"/>
          </p:cNvSpPr>
          <p:nvPr/>
        </p:nvSpPr>
        <p:spPr bwMode="auto">
          <a:xfrm>
            <a:off x="609600" y="1295400"/>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Long-Term Liabilities</a:t>
            </a: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94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8534400" cy="2584663"/>
          </a:xfrm>
          <a:prstGeom prst="rect">
            <a:avLst/>
          </a:prstGeom>
          <a:noFill/>
          <a:ln w="1905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838200" y="6292839"/>
            <a:ext cx="20574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2-8</a:t>
            </a:r>
          </a:p>
          <a:p>
            <a:pPr algn="l"/>
            <a:r>
              <a:rPr lang="en-US" sz="1200" dirty="0">
                <a:latin typeface="Liberation Sans" panose="020B0604020202020204" pitchFamily="34" charset="0"/>
              </a:rPr>
              <a:t>Long-term liabilities section</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685800" y="3124200"/>
            <a:ext cx="7772400" cy="1065824"/>
          </a:xfrm>
          <a:prstGeom prst="roundRect">
            <a:avLst/>
          </a:prstGeom>
          <a:solidFill>
            <a:srgbClr val="FFFFC5"/>
          </a:solidFill>
          <a:ln w="12700" cap="sq" cmpd="sng" algn="ctr">
            <a:solidFill>
              <a:schemeClr val="tx1"/>
            </a:solidFill>
            <a:prstDash val="solid"/>
            <a:round/>
            <a:headEnd type="none" w="sm" len="sm"/>
            <a:tailEnd type="none" w="sm" len="sm"/>
          </a:ln>
          <a:effectLst>
            <a:innerShdw blurRad="114300">
              <a:prstClr val="black"/>
            </a:innerShdw>
          </a:effectLst>
        </p:spPr>
        <p:txBody>
          <a:bodyPr vert="horz" wrap="square" lIns="91440" tIns="91440" rIns="91440" bIns="91440" numCol="1" rtlCol="0" anchor="ctr" anchorCtr="0" compatLnSpc="1">
            <a:prstTxWarp prst="textNoShape">
              <a:avLst/>
            </a:prstTxWarp>
            <a:noAutofit/>
          </a:bodyPr>
          <a:lstStyle/>
          <a:p>
            <a:pPr marL="804863" algn="l"/>
            <a:r>
              <a:rPr lang="en-US" sz="2300" b="1" dirty="0">
                <a:latin typeface="Liberation Sans" panose="020B0604020202020204" pitchFamily="34" charset="0"/>
              </a:rPr>
              <a:t>Use ratios to evaluate a company’s profitability, liquidity, and solvency.</a:t>
            </a:r>
          </a:p>
        </p:txBody>
      </p:sp>
      <p:sp>
        <p:nvSpPr>
          <p:cNvPr id="130062" name="Rectangle 14"/>
          <p:cNvSpPr>
            <a:spLocks noGrp="1" noChangeArrowheads="1"/>
          </p:cNvSpPr>
          <p:nvPr>
            <p:ph type="title"/>
          </p:nvPr>
        </p:nvSpPr>
        <p:spPr bwMode="auto">
          <a:xfrm>
            <a:off x="457200" y="457200"/>
            <a:ext cx="8229600" cy="560388"/>
          </a:xfrm>
          <a:prstGeom prst="rect">
            <a:avLst/>
          </a:prstGeom>
          <a:solidFill>
            <a:srgbClr val="0066CC"/>
          </a:solidFill>
          <a:ln w="38100" cap="flat" algn="ctr">
            <a:solidFill>
              <a:srgbClr val="7F7F7F"/>
            </a:solidFill>
            <a:miter lim="800000"/>
            <a:headEnd/>
            <a:tailEnd/>
          </a:ln>
          <a:effectLst/>
        </p:spPr>
        <p:txBody>
          <a:bodyPr vert="horz" wrap="square" lIns="90488" tIns="44450" rIns="90488" bIns="44450" numCol="1" anchor="t" anchorCtr="0" compatLnSpc="1">
            <a:prstTxWarp prst="textNoShape">
              <a:avLst/>
            </a:prstTxWarp>
          </a:bodyPr>
          <a:lstStyle/>
          <a:p>
            <a:pPr marL="109538"/>
            <a:r>
              <a:rPr lang="en-US" altLang="en-US" i="0" dirty="0">
                <a:solidFill>
                  <a:schemeClr val="bg1"/>
                </a:solidFill>
                <a:effectLst>
                  <a:outerShdw blurRad="38100" dist="38100" dir="2700000" algn="tl">
                    <a:srgbClr val="000000"/>
                  </a:outerShdw>
                </a:effectLst>
                <a:latin typeface="Liberation Sans" panose="020B0604020202020204" pitchFamily="34" charset="0"/>
              </a:rPr>
              <a:t>CHAPTER OUTLINE</a:t>
            </a:r>
          </a:p>
        </p:txBody>
      </p:sp>
      <p:sp>
        <p:nvSpPr>
          <p:cNvPr id="3" name="Rounded Rectangle 2"/>
          <p:cNvSpPr/>
          <p:nvPr/>
        </p:nvSpPr>
        <p:spPr bwMode="auto">
          <a:xfrm>
            <a:off x="677840" y="1752598"/>
            <a:ext cx="7772400" cy="1065824"/>
          </a:xfrm>
          <a:prstGeom prst="roundRect">
            <a:avLst/>
          </a:prstGeom>
          <a:solidFill>
            <a:srgbClr val="FFFFC5"/>
          </a:solidFill>
          <a:ln w="12700" cap="sq" cmpd="sng" algn="ctr">
            <a:solidFill>
              <a:schemeClr val="tx1"/>
            </a:solidFill>
            <a:prstDash val="solid"/>
            <a:round/>
            <a:headEnd type="none" w="sm" len="sm"/>
            <a:tailEnd type="none" w="sm" len="sm"/>
          </a:ln>
          <a:effectLst>
            <a:innerShdw blurRad="114300">
              <a:prstClr val="black"/>
            </a:innerShdw>
          </a:effectLst>
        </p:spPr>
        <p:txBody>
          <a:bodyPr vert="horz" wrap="square" lIns="91440" tIns="91440" rIns="91440" bIns="91440" numCol="1" rtlCol="0" anchor="ctr" anchorCtr="0" compatLnSpc="1">
            <a:prstTxWarp prst="textNoShape">
              <a:avLst/>
            </a:prstTxWarp>
            <a:noAutofit/>
          </a:bodyPr>
          <a:lstStyle/>
          <a:p>
            <a:pPr marL="804863" algn="l">
              <a:lnSpc>
                <a:spcPct val="110000"/>
              </a:lnSpc>
            </a:pPr>
            <a:r>
              <a:rPr lang="en-US" sz="2300" b="1" dirty="0">
                <a:latin typeface="Liberation Sans" panose="020B0604020202020204" pitchFamily="34" charset="0"/>
              </a:rPr>
              <a:t>Identify the sections of a classified balance sheet.</a:t>
            </a:r>
          </a:p>
        </p:txBody>
      </p:sp>
      <p:cxnSp>
        <p:nvCxnSpPr>
          <p:cNvPr id="5" name="Straight Connector 4"/>
          <p:cNvCxnSpPr/>
          <p:nvPr/>
        </p:nvCxnSpPr>
        <p:spPr bwMode="auto">
          <a:xfrm>
            <a:off x="1439840" y="1942610"/>
            <a:ext cx="0" cy="685800"/>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6" name="TextBox 5"/>
          <p:cNvSpPr txBox="1"/>
          <p:nvPr/>
        </p:nvSpPr>
        <p:spPr>
          <a:xfrm>
            <a:off x="865909" y="1983554"/>
            <a:ext cx="554182" cy="584775"/>
          </a:xfrm>
          <a:prstGeom prst="rect">
            <a:avLst/>
          </a:prstGeom>
          <a:noFill/>
        </p:spPr>
        <p:txBody>
          <a:bodyPr wrap="square" rtlCol="0">
            <a:spAutoFit/>
          </a:bodyPr>
          <a:lstStyle/>
          <a:p>
            <a:pPr algn="ctr"/>
            <a:r>
              <a:rPr lang="en-US" sz="3200" b="1" i="0" dirty="0">
                <a:solidFill>
                  <a:srgbClr val="E20000"/>
                </a:solidFill>
                <a:effectLst/>
                <a:latin typeface="+mn-lt"/>
              </a:rPr>
              <a:t>1</a:t>
            </a:r>
          </a:p>
        </p:txBody>
      </p:sp>
      <p:sp>
        <p:nvSpPr>
          <p:cNvPr id="7" name="Rectangle 6"/>
          <p:cNvSpPr/>
          <p:nvPr/>
        </p:nvSpPr>
        <p:spPr bwMode="auto">
          <a:xfrm>
            <a:off x="457200" y="457200"/>
            <a:ext cx="8229600" cy="5410200"/>
          </a:xfrm>
          <a:prstGeom prst="rect">
            <a:avLst/>
          </a:prstGeom>
          <a:noFill/>
          <a:ln w="38100" cap="sq" cmpd="sng" algn="ctr">
            <a:solidFill>
              <a:srgbClr val="7F7F7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13" name="Straight Connector 12"/>
          <p:cNvCxnSpPr/>
          <p:nvPr/>
        </p:nvCxnSpPr>
        <p:spPr bwMode="auto">
          <a:xfrm>
            <a:off x="1439840" y="3315186"/>
            <a:ext cx="0" cy="685800"/>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4" name="TextBox 13"/>
          <p:cNvSpPr txBox="1"/>
          <p:nvPr/>
        </p:nvSpPr>
        <p:spPr>
          <a:xfrm>
            <a:off x="865909" y="3356130"/>
            <a:ext cx="554182" cy="584775"/>
          </a:xfrm>
          <a:prstGeom prst="rect">
            <a:avLst/>
          </a:prstGeom>
          <a:noFill/>
        </p:spPr>
        <p:txBody>
          <a:bodyPr wrap="square" rtlCol="0">
            <a:spAutoFit/>
          </a:bodyPr>
          <a:lstStyle/>
          <a:p>
            <a:pPr algn="ctr"/>
            <a:r>
              <a:rPr lang="en-US" sz="3200" b="1" i="0" dirty="0">
                <a:solidFill>
                  <a:srgbClr val="E20000"/>
                </a:solidFill>
                <a:effectLst/>
                <a:latin typeface="+mn-lt"/>
              </a:rPr>
              <a:t>2</a:t>
            </a:r>
          </a:p>
        </p:txBody>
      </p:sp>
      <p:sp>
        <p:nvSpPr>
          <p:cNvPr id="8" name="TextBox 7"/>
          <p:cNvSpPr txBox="1"/>
          <p:nvPr/>
        </p:nvSpPr>
        <p:spPr>
          <a:xfrm>
            <a:off x="587992" y="1156648"/>
            <a:ext cx="5181600" cy="484909"/>
          </a:xfrm>
          <a:prstGeom prst="rect">
            <a:avLst/>
          </a:prstGeom>
          <a:noFill/>
          <a:ln w="38100" cap="flat" algn="ctr">
            <a:noFill/>
            <a:miter lim="800000"/>
            <a:headEnd/>
            <a:tailEnd/>
          </a:ln>
          <a:effectLst/>
        </p:spPr>
        <p:txBody>
          <a:bodyPr vert="horz" wrap="square" lIns="90488" tIns="44450" rIns="90488" bIns="44450" numCol="1" anchor="t" anchorCtr="0" compatLnSpc="1">
            <a:prstTxWarp prst="textNoShape">
              <a:avLst/>
            </a:prstTxWarp>
          </a:bodyPr>
          <a:lstStyle>
            <a:defPPr>
              <a:defRPr lang="en-US"/>
            </a:defPPr>
            <a:lvl1pPr marL="109538" algn="l">
              <a:defRPr b="1" i="0">
                <a:solidFill>
                  <a:srgbClr val="E20000"/>
                </a:solidFill>
                <a:effectLst/>
                <a:latin typeface="Liberation Sans" panose="020B0604020202020204" pitchFamily="34" charset="0"/>
                <a:ea typeface="+mj-ea"/>
                <a:cs typeface="+mj-cs"/>
              </a:defRPr>
            </a:lvl1pPr>
            <a:lvl2pPr>
              <a:defRPr sz="3000" b="1" i="1">
                <a:solidFill>
                  <a:srgbClr val="BC0000"/>
                </a:solidFill>
                <a:effectLst>
                  <a:outerShdw blurRad="38100" dist="38100" dir="2700000" algn="tl">
                    <a:srgbClr val="C0C0C0"/>
                  </a:outerShdw>
                </a:effectLst>
              </a:defRPr>
            </a:lvl2pPr>
            <a:lvl3pPr>
              <a:defRPr sz="3000" b="1" i="1">
                <a:solidFill>
                  <a:srgbClr val="BC0000"/>
                </a:solidFill>
                <a:effectLst>
                  <a:outerShdw blurRad="38100" dist="38100" dir="2700000" algn="tl">
                    <a:srgbClr val="C0C0C0"/>
                  </a:outerShdw>
                </a:effectLst>
              </a:defRPr>
            </a:lvl3pPr>
            <a:lvl4pPr>
              <a:defRPr sz="3000" b="1" i="1">
                <a:solidFill>
                  <a:srgbClr val="BC0000"/>
                </a:solidFill>
                <a:effectLst>
                  <a:outerShdw blurRad="38100" dist="38100" dir="2700000" algn="tl">
                    <a:srgbClr val="C0C0C0"/>
                  </a:outerShdw>
                </a:effectLst>
              </a:defRPr>
            </a:lvl4pPr>
            <a:lvl5pPr>
              <a:defRPr sz="3000" b="1" i="1">
                <a:solidFill>
                  <a:srgbClr val="BC0000"/>
                </a:solidFill>
                <a:effectLst>
                  <a:outerShdw blurRad="38100" dist="38100" dir="2700000" algn="tl">
                    <a:srgbClr val="C0C0C0"/>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t>LEARNING OBJECTIVES</a:t>
            </a:r>
          </a:p>
        </p:txBody>
      </p:sp>
      <p:sp>
        <p:nvSpPr>
          <p:cNvPr id="16" name="Rounded Rectangle 15"/>
          <p:cNvSpPr/>
          <p:nvPr/>
        </p:nvSpPr>
        <p:spPr bwMode="auto">
          <a:xfrm>
            <a:off x="677840" y="4496778"/>
            <a:ext cx="7772400" cy="1065824"/>
          </a:xfrm>
          <a:prstGeom prst="roundRect">
            <a:avLst/>
          </a:prstGeom>
          <a:solidFill>
            <a:srgbClr val="FFFFC5"/>
          </a:solidFill>
          <a:ln w="12700" cap="sq" cmpd="sng" algn="ctr">
            <a:solidFill>
              <a:schemeClr val="tx1"/>
            </a:solidFill>
            <a:prstDash val="solid"/>
            <a:round/>
            <a:headEnd type="none" w="sm" len="sm"/>
            <a:tailEnd type="none" w="sm" len="sm"/>
          </a:ln>
          <a:effectLst>
            <a:innerShdw blurRad="114300">
              <a:prstClr val="black"/>
            </a:innerShdw>
          </a:effectLst>
        </p:spPr>
        <p:txBody>
          <a:bodyPr vert="horz" wrap="square" lIns="91440" tIns="91440" rIns="91440" bIns="91440" numCol="1" rtlCol="0" anchor="ctr" anchorCtr="0" compatLnSpc="1">
            <a:prstTxWarp prst="textNoShape">
              <a:avLst/>
            </a:prstTxWarp>
            <a:noAutofit/>
          </a:bodyPr>
          <a:lstStyle/>
          <a:p>
            <a:pPr marL="804863" algn="l">
              <a:lnSpc>
                <a:spcPct val="110000"/>
              </a:lnSpc>
            </a:pPr>
            <a:r>
              <a:rPr lang="en-US" sz="2300" b="1" dirty="0">
                <a:latin typeface="Liberation Sans" panose="020B0604020202020204" pitchFamily="34" charset="0"/>
              </a:rPr>
              <a:t>Discuss financial reporting concepts.</a:t>
            </a:r>
          </a:p>
        </p:txBody>
      </p:sp>
      <p:cxnSp>
        <p:nvCxnSpPr>
          <p:cNvPr id="17" name="Straight Connector 16"/>
          <p:cNvCxnSpPr/>
          <p:nvPr/>
        </p:nvCxnSpPr>
        <p:spPr bwMode="auto">
          <a:xfrm>
            <a:off x="1439840" y="4686786"/>
            <a:ext cx="0" cy="685800"/>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8" name="TextBox 17"/>
          <p:cNvSpPr txBox="1"/>
          <p:nvPr/>
        </p:nvSpPr>
        <p:spPr>
          <a:xfrm>
            <a:off x="865909" y="4727730"/>
            <a:ext cx="554182" cy="584775"/>
          </a:xfrm>
          <a:prstGeom prst="rect">
            <a:avLst/>
          </a:prstGeom>
          <a:noFill/>
        </p:spPr>
        <p:txBody>
          <a:bodyPr wrap="square" rtlCol="0">
            <a:spAutoFit/>
          </a:bodyPr>
          <a:lstStyle/>
          <a:p>
            <a:pPr algn="ctr"/>
            <a:r>
              <a:rPr lang="en-US" sz="3200" b="1" i="0" dirty="0">
                <a:solidFill>
                  <a:srgbClr val="E20000"/>
                </a:solidFill>
                <a:effectLst/>
                <a:latin typeface="+mn-lt"/>
              </a:rPr>
              <a:t>3</a:t>
            </a:r>
          </a:p>
        </p:txBody>
      </p:sp>
    </p:spTree>
    <p:extLst>
      <p:ext uri="{BB962C8B-B14F-4D97-AF65-F5344CB8AC3E}">
        <p14:creationId xmlns:p14="http://schemas.microsoft.com/office/powerpoint/2010/main" val="376817325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E20000"/>
                </a:solidFill>
                <a:effectLst/>
                <a:latin typeface="Liberation Sans" panose="020B0604020202020204" pitchFamily="34" charset="0"/>
              </a:rPr>
              <a:t>Review Question</a:t>
            </a:r>
          </a:p>
        </p:txBody>
      </p:sp>
      <p:sp>
        <p:nvSpPr>
          <p:cNvPr id="16386" name="Rectangle 2"/>
          <p:cNvSpPr>
            <a:spLocks noChangeArrowheads="1"/>
          </p:cNvSpPr>
          <p:nvPr/>
        </p:nvSpPr>
        <p:spPr bwMode="auto">
          <a:xfrm>
            <a:off x="609600" y="1933289"/>
            <a:ext cx="8001000" cy="2971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Which of the following is </a:t>
            </a:r>
            <a:r>
              <a:rPr lang="en-US" altLang="en-US" sz="2300" b="1" dirty="0">
                <a:latin typeface="Liberation Sans" panose="020B0604020202020204" pitchFamily="34" charset="0"/>
              </a:rPr>
              <a:t>not</a:t>
            </a:r>
            <a:r>
              <a:rPr lang="en-US" altLang="en-US" sz="2300" dirty="0">
                <a:latin typeface="Liberation Sans" panose="020B0604020202020204" pitchFamily="34" charset="0"/>
              </a:rPr>
              <a:t> a long-term liability?</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Bonds payable.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Current maturities of long-term debt.</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Long-term notes payable.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Mortgages payable.</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Notched Right Arrow 11"/>
          <p:cNvSpPr/>
          <p:nvPr/>
        </p:nvSpPr>
        <p:spPr bwMode="auto">
          <a:xfrm>
            <a:off x="326408" y="31867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extLst>
      <p:ext uri="{BB962C8B-B14F-4D97-AF65-F5344CB8AC3E}">
        <p14:creationId xmlns:p14="http://schemas.microsoft.com/office/powerpoint/2010/main" val="3354007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10"/>
          <p:cNvSpPr txBox="1">
            <a:spLocks noChangeArrowheads="1"/>
          </p:cNvSpPr>
          <p:nvPr/>
        </p:nvSpPr>
        <p:spPr bwMode="auto">
          <a:xfrm>
            <a:off x="263856" y="5935640"/>
            <a:ext cx="1447800"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2-2</a:t>
            </a:r>
          </a:p>
        </p:txBody>
      </p:sp>
      <p:sp>
        <p:nvSpPr>
          <p:cNvPr id="21510" name="Rectangle 11"/>
          <p:cNvSpPr>
            <a:spLocks noChangeArrowheads="1"/>
          </p:cNvSpPr>
          <p:nvPr/>
        </p:nvSpPr>
        <p:spPr bwMode="auto">
          <a:xfrm>
            <a:off x="609600" y="1905000"/>
            <a:ext cx="8305800" cy="1458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E20000"/>
              </a:buClr>
              <a:buSzPct val="80000"/>
              <a:buFont typeface="Wingdings" pitchFamily="2" charset="2"/>
              <a:buChar char="u"/>
            </a:pPr>
            <a:r>
              <a:rPr lang="en-US" altLang="en-US" sz="2100" dirty="0">
                <a:solidFill>
                  <a:schemeClr val="tx1"/>
                </a:solidFill>
                <a:latin typeface="Liberation Sans" panose="020B0604020202020204" pitchFamily="34" charset="0"/>
              </a:rPr>
              <a:t>Common stock</a:t>
            </a:r>
            <a:r>
              <a:rPr lang="en-US" altLang="en-US" sz="2100" b="0" dirty="0">
                <a:solidFill>
                  <a:schemeClr val="tx1"/>
                </a:solidFill>
                <a:latin typeface="Liberation Sans" panose="020B0604020202020204" pitchFamily="34" charset="0"/>
              </a:rPr>
              <a:t> - investments of assets into the business by the stockholders. </a:t>
            </a:r>
          </a:p>
          <a:p>
            <a:pPr lvl="1">
              <a:lnSpc>
                <a:spcPct val="125000"/>
              </a:lnSpc>
              <a:spcBef>
                <a:spcPts val="1200"/>
              </a:spcBef>
              <a:buClr>
                <a:srgbClr val="E20000"/>
              </a:buClr>
              <a:buSzPct val="80000"/>
              <a:buFont typeface="Wingdings" pitchFamily="2" charset="2"/>
              <a:buChar char="u"/>
            </a:pPr>
            <a:r>
              <a:rPr lang="en-US" altLang="en-US" sz="2100" dirty="0">
                <a:solidFill>
                  <a:schemeClr val="tx1"/>
                </a:solidFill>
                <a:latin typeface="Liberation Sans" panose="020B0604020202020204" pitchFamily="34" charset="0"/>
              </a:rPr>
              <a:t>Retained earnings</a:t>
            </a:r>
            <a:r>
              <a:rPr lang="en-US" altLang="en-US" sz="2100" b="0" dirty="0">
                <a:solidFill>
                  <a:schemeClr val="tx1"/>
                </a:solidFill>
                <a:latin typeface="Liberation Sans" panose="020B0604020202020204" pitchFamily="34" charset="0"/>
              </a:rPr>
              <a:t> - income retained for use in the business</a:t>
            </a:r>
          </a:p>
        </p:txBody>
      </p:sp>
      <p:sp>
        <p:nvSpPr>
          <p:cNvPr id="21511" name="Rectangle 12"/>
          <p:cNvSpPr>
            <a:spLocks noChangeArrowheads="1"/>
          </p:cNvSpPr>
          <p:nvPr/>
        </p:nvSpPr>
        <p:spPr bwMode="auto">
          <a:xfrm>
            <a:off x="609600" y="1295400"/>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Stockholders’ Equity</a:t>
            </a: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15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138077"/>
            <a:ext cx="8534400" cy="176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3" name="Rectangle 11"/>
          <p:cNvSpPr>
            <a:spLocks noChangeArrowheads="1"/>
          </p:cNvSpPr>
          <p:nvPr/>
        </p:nvSpPr>
        <p:spPr bwMode="auto">
          <a:xfrm>
            <a:off x="255896" y="3569606"/>
            <a:ext cx="77724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175" lvl="1" indent="0">
              <a:lnSpc>
                <a:spcPct val="125000"/>
              </a:lnSpc>
              <a:spcBef>
                <a:spcPts val="1200"/>
              </a:spcBef>
              <a:buClr>
                <a:srgbClr val="E20000"/>
              </a:buClr>
              <a:buSzPct val="80000"/>
              <a:buNone/>
            </a:pPr>
            <a:r>
              <a:rPr lang="en-US" altLang="en-US" sz="2100" dirty="0">
                <a:solidFill>
                  <a:schemeClr val="tx1"/>
                </a:solidFill>
                <a:latin typeface="Liberation Sans" panose="020B0604020202020204" pitchFamily="34" charset="0"/>
              </a:rPr>
              <a:t>Stockholders’ Equity section for Franklin Corporation</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1371600"/>
            <a:ext cx="8610600" cy="5073650"/>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22531" name="Rectangle 10"/>
          <p:cNvSpPr>
            <a:spLocks noChangeArrowheads="1"/>
          </p:cNvSpPr>
          <p:nvPr/>
        </p:nvSpPr>
        <p:spPr bwMode="auto">
          <a:xfrm>
            <a:off x="838200" y="3962400"/>
            <a:ext cx="7848600" cy="2471738"/>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574675" algn="l"/>
                <a:tab pos="4114800" algn="l"/>
                <a:tab pos="4689475" algn="l"/>
              </a:tabLst>
              <a:defRPr sz="2800" b="1">
                <a:solidFill>
                  <a:schemeClr val="bg2"/>
                </a:solidFill>
                <a:latin typeface="Arial" charset="0"/>
              </a:defRPr>
            </a:lvl1pPr>
            <a:lvl2pPr marL="800100" indent="-285750" algn="l">
              <a:spcBef>
                <a:spcPct val="20000"/>
              </a:spcBef>
              <a:buClr>
                <a:schemeClr val="accent2"/>
              </a:buClr>
              <a:buSzPct val="75000"/>
              <a:buFont typeface="Wingdings" pitchFamily="2" charset="2"/>
              <a:buChar char="l"/>
              <a:tabLst>
                <a:tab pos="574675" algn="l"/>
                <a:tab pos="4114800" algn="l"/>
                <a:tab pos="4689475"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574675" algn="l"/>
                <a:tab pos="4114800" algn="l"/>
                <a:tab pos="4689475"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574675" algn="l"/>
                <a:tab pos="4114800" algn="l"/>
                <a:tab pos="4689475"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574675" algn="l"/>
                <a:tab pos="4114800" algn="l"/>
                <a:tab pos="4689475"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74675" algn="l"/>
                <a:tab pos="4114800" algn="l"/>
                <a:tab pos="4689475"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74675" algn="l"/>
                <a:tab pos="4114800" algn="l"/>
                <a:tab pos="4689475"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74675" algn="l"/>
                <a:tab pos="4114800" algn="l"/>
                <a:tab pos="4689475"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74675" algn="l"/>
                <a:tab pos="4114800" algn="l"/>
                <a:tab pos="4689475" algn="l"/>
              </a:tabLst>
              <a:defRPr sz="2000" b="1">
                <a:solidFill>
                  <a:schemeClr val="bg2"/>
                </a:solidFill>
                <a:latin typeface="Arial" charset="0"/>
              </a:defRPr>
            </a:lvl9pPr>
          </a:lstStyle>
          <a:p>
            <a:pPr>
              <a:lnSpc>
                <a:spcPct val="110000"/>
              </a:lnSpc>
              <a:spcBef>
                <a:spcPct val="25000"/>
              </a:spcBef>
              <a:buClrTx/>
              <a:buSzTx/>
              <a:buFontTx/>
              <a:buNone/>
            </a:pPr>
            <a:r>
              <a:rPr lang="en-US" altLang="en-US" sz="1700" b="0" dirty="0"/>
              <a:t>CL 	Salaries and wages payable 	LTI 	Investment in real estate</a:t>
            </a:r>
          </a:p>
          <a:p>
            <a:pPr>
              <a:lnSpc>
                <a:spcPct val="110000"/>
              </a:lnSpc>
              <a:spcBef>
                <a:spcPct val="25000"/>
              </a:spcBef>
              <a:buClrTx/>
              <a:buSzTx/>
              <a:buFontTx/>
              <a:buNone/>
            </a:pPr>
            <a:r>
              <a:rPr lang="en-US" altLang="en-US" sz="1700" b="0" dirty="0"/>
              <a:t>NA 	Service revenue 	PPE	Equipment		</a:t>
            </a:r>
          </a:p>
          <a:p>
            <a:pPr>
              <a:lnSpc>
                <a:spcPct val="110000"/>
              </a:lnSpc>
              <a:spcBef>
                <a:spcPct val="25000"/>
              </a:spcBef>
              <a:buClrTx/>
              <a:buSzTx/>
              <a:buFontTx/>
              <a:buNone/>
            </a:pPr>
            <a:r>
              <a:rPr lang="en-US" altLang="en-US" sz="1700" b="0" dirty="0"/>
              <a:t>CL 	Interest payable 	PPE 	Accumulated depreciation	</a:t>
            </a:r>
          </a:p>
          <a:p>
            <a:pPr>
              <a:lnSpc>
                <a:spcPct val="110000"/>
              </a:lnSpc>
              <a:spcBef>
                <a:spcPct val="25000"/>
              </a:spcBef>
              <a:buClrTx/>
              <a:buSzTx/>
              <a:buFontTx/>
              <a:buNone/>
            </a:pPr>
            <a:r>
              <a:rPr lang="en-US" altLang="en-US" sz="1700" b="0" dirty="0"/>
              <a:t>IA 	Goodwill	CA 	Debt investments (short-term) </a:t>
            </a:r>
          </a:p>
          <a:p>
            <a:pPr>
              <a:lnSpc>
                <a:spcPct val="110000"/>
              </a:lnSpc>
              <a:spcBef>
                <a:spcPct val="25000"/>
              </a:spcBef>
              <a:buClrTx/>
              <a:buSzTx/>
              <a:buFontTx/>
              <a:buNone/>
            </a:pPr>
            <a:r>
              <a:rPr lang="en-US" altLang="en-US" sz="1700" b="0" dirty="0"/>
              <a:t>NA 	Depreciation expense	SE 	Retained earnings</a:t>
            </a:r>
          </a:p>
          <a:p>
            <a:pPr>
              <a:lnSpc>
                <a:spcPct val="110000"/>
              </a:lnSpc>
              <a:spcBef>
                <a:spcPct val="25000"/>
              </a:spcBef>
              <a:buClrTx/>
              <a:buSzTx/>
              <a:buFontTx/>
              <a:buNone/>
            </a:pPr>
            <a:r>
              <a:rPr lang="en-US" altLang="en-US" sz="1700" b="0" dirty="0"/>
              <a:t>LTL 	Mortgage payable 	CL 	Unearned service revenue</a:t>
            </a:r>
          </a:p>
          <a:p>
            <a:pPr>
              <a:lnSpc>
                <a:spcPct val="110000"/>
              </a:lnSpc>
              <a:spcBef>
                <a:spcPct val="25000"/>
              </a:spcBef>
              <a:buClrTx/>
              <a:buSzTx/>
              <a:buFontTx/>
              <a:buNone/>
            </a:pPr>
            <a:r>
              <a:rPr lang="en-US" altLang="en-US" sz="1700" b="0" dirty="0"/>
              <a:t>	(due in 3 years) 	</a:t>
            </a:r>
          </a:p>
        </p:txBody>
      </p:sp>
      <p:sp>
        <p:nvSpPr>
          <p:cNvPr id="22532" name="Rectangle 3"/>
          <p:cNvSpPr>
            <a:spLocks noChangeArrowheads="1"/>
          </p:cNvSpPr>
          <p:nvPr/>
        </p:nvSpPr>
        <p:spPr bwMode="auto">
          <a:xfrm>
            <a:off x="457200" y="1396186"/>
            <a:ext cx="8153400" cy="218521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342900" algn="l"/>
                <a:tab pos="1946275" algn="l"/>
                <a:tab pos="4519613" algn="l"/>
              </a:tabLst>
              <a:defRPr sz="2800" b="1">
                <a:solidFill>
                  <a:schemeClr val="bg2"/>
                </a:solidFill>
                <a:latin typeface="Arial" charset="0"/>
              </a:defRPr>
            </a:lvl1pPr>
            <a:lvl2pPr marL="800100" indent="-285750" algn="l">
              <a:spcBef>
                <a:spcPct val="20000"/>
              </a:spcBef>
              <a:buClr>
                <a:schemeClr val="accent2"/>
              </a:buClr>
              <a:buSzPct val="75000"/>
              <a:buFont typeface="Wingdings" pitchFamily="2" charset="2"/>
              <a:buChar char="l"/>
              <a:tabLst>
                <a:tab pos="342900" algn="l"/>
                <a:tab pos="1946275" algn="l"/>
                <a:tab pos="4519613"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9pPr>
          </a:lstStyle>
          <a:p>
            <a:pPr>
              <a:lnSpc>
                <a:spcPct val="120000"/>
              </a:lnSpc>
              <a:buClrTx/>
              <a:buSzTx/>
              <a:buFontTx/>
              <a:buNone/>
            </a:pPr>
            <a:r>
              <a:rPr lang="en-US" altLang="en-US" sz="1700" b="0" dirty="0"/>
              <a:t>Match each of the items to its proper balance sheet classification, shown below. If the item would not appear on a balance sheet, use “NA.”</a:t>
            </a:r>
          </a:p>
          <a:p>
            <a:pPr>
              <a:lnSpc>
                <a:spcPct val="120000"/>
              </a:lnSpc>
              <a:buClrTx/>
              <a:buSzTx/>
              <a:buFontTx/>
              <a:buNone/>
            </a:pPr>
            <a:r>
              <a:rPr lang="en-US" altLang="en-US" sz="1700" b="0" dirty="0"/>
              <a:t>	Current assets (CA) 	Current liabilities (CL)</a:t>
            </a:r>
          </a:p>
          <a:p>
            <a:pPr>
              <a:lnSpc>
                <a:spcPct val="120000"/>
              </a:lnSpc>
              <a:buClrTx/>
              <a:buSzTx/>
              <a:buFontTx/>
              <a:buNone/>
            </a:pPr>
            <a:r>
              <a:rPr lang="en-US" altLang="en-US" sz="1700" b="0" dirty="0"/>
              <a:t>	Long-term investments (LTI) 	Long-term liabilities (LTL)</a:t>
            </a:r>
          </a:p>
          <a:p>
            <a:pPr>
              <a:lnSpc>
                <a:spcPct val="120000"/>
              </a:lnSpc>
              <a:buClrTx/>
              <a:buSzTx/>
              <a:buFontTx/>
              <a:buNone/>
            </a:pPr>
            <a:r>
              <a:rPr lang="en-US" altLang="en-US" sz="1700" b="0" dirty="0"/>
              <a:t>	Property, plant, and equipment (PPE) 	Stockholders’ equity (SE)</a:t>
            </a:r>
          </a:p>
          <a:p>
            <a:pPr>
              <a:lnSpc>
                <a:spcPct val="120000"/>
              </a:lnSpc>
              <a:buClrTx/>
              <a:buSzTx/>
              <a:buFontTx/>
              <a:buNone/>
            </a:pPr>
            <a:r>
              <a:rPr lang="en-US" altLang="en-US" sz="1700" b="0" dirty="0"/>
              <a:t>	Intangible assets (IA)</a:t>
            </a:r>
          </a:p>
        </p:txBody>
      </p:sp>
      <p:sp>
        <p:nvSpPr>
          <p:cNvPr id="22533" name="Text Box 6"/>
          <p:cNvSpPr txBox="1">
            <a:spLocks noChangeArrowheads="1"/>
          </p:cNvSpPr>
          <p:nvPr/>
        </p:nvSpPr>
        <p:spPr bwMode="auto">
          <a:xfrm>
            <a:off x="457200" y="3581400"/>
            <a:ext cx="1371600" cy="42227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tabLst>
                <a:tab pos="1943100" algn="l"/>
              </a:tabLst>
              <a:defRPr sz="2800" b="1">
                <a:solidFill>
                  <a:schemeClr val="bg2"/>
                </a:solidFill>
                <a:latin typeface="Arial" charset="0"/>
              </a:defRPr>
            </a:lvl1pPr>
            <a:lvl2pPr marL="971550" indent="-457200" algn="l">
              <a:spcBef>
                <a:spcPct val="20000"/>
              </a:spcBef>
              <a:buClr>
                <a:schemeClr val="accent2"/>
              </a:buClr>
              <a:buSzPct val="75000"/>
              <a:buFont typeface="Wingdings" pitchFamily="2" charset="2"/>
              <a:buChar char="l"/>
              <a:tabLst>
                <a:tab pos="1943100" algn="l"/>
              </a:tabLst>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tabLst>
                <a:tab pos="1943100" algn="l"/>
              </a:tabLst>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tabLst>
                <a:tab pos="1943100" algn="l"/>
              </a:tabLst>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tabLst>
                <a:tab pos="1943100" algn="l"/>
              </a:tabLst>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tabLst>
                <a:tab pos="1943100" algn="l"/>
              </a:tabLst>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tabLst>
                <a:tab pos="1943100" algn="l"/>
              </a:tabLst>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tabLst>
                <a:tab pos="1943100" algn="l"/>
              </a:tabLst>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tabLst>
                <a:tab pos="1943100" algn="l"/>
              </a:tabLst>
              <a:defRPr sz="2000" b="1">
                <a:solidFill>
                  <a:schemeClr val="bg2"/>
                </a:solidFill>
                <a:latin typeface="Arial" charset="0"/>
              </a:defRPr>
            </a:lvl9pPr>
          </a:lstStyle>
          <a:p>
            <a:pPr>
              <a:lnSpc>
                <a:spcPct val="120000"/>
              </a:lnSpc>
              <a:spcBef>
                <a:spcPct val="0"/>
              </a:spcBef>
              <a:buClrTx/>
              <a:buSzTx/>
              <a:buFontTx/>
              <a:buNone/>
            </a:pPr>
            <a:r>
              <a:rPr lang="en-US" altLang="en-US" sz="1800" dirty="0"/>
              <a:t>Solution</a:t>
            </a:r>
          </a:p>
        </p:txBody>
      </p:sp>
      <p:sp>
        <p:nvSpPr>
          <p:cNvPr id="908299" name="Rectangle 11"/>
          <p:cNvSpPr>
            <a:spLocks noChangeArrowheads="1"/>
          </p:cNvSpPr>
          <p:nvPr/>
        </p:nvSpPr>
        <p:spPr bwMode="auto">
          <a:xfrm>
            <a:off x="762000" y="4006850"/>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00" name="Rectangle 12"/>
          <p:cNvSpPr>
            <a:spLocks noChangeArrowheads="1"/>
          </p:cNvSpPr>
          <p:nvPr/>
        </p:nvSpPr>
        <p:spPr bwMode="auto">
          <a:xfrm>
            <a:off x="762000" y="4354513"/>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01" name="Rectangle 13"/>
          <p:cNvSpPr>
            <a:spLocks noChangeArrowheads="1"/>
          </p:cNvSpPr>
          <p:nvPr/>
        </p:nvSpPr>
        <p:spPr bwMode="auto">
          <a:xfrm>
            <a:off x="762000" y="4702175"/>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02" name="Rectangle 14"/>
          <p:cNvSpPr>
            <a:spLocks noChangeArrowheads="1"/>
          </p:cNvSpPr>
          <p:nvPr/>
        </p:nvSpPr>
        <p:spPr bwMode="auto">
          <a:xfrm>
            <a:off x="762000" y="5049838"/>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03" name="Rectangle 15"/>
          <p:cNvSpPr>
            <a:spLocks noChangeArrowheads="1"/>
          </p:cNvSpPr>
          <p:nvPr/>
        </p:nvSpPr>
        <p:spPr bwMode="auto">
          <a:xfrm>
            <a:off x="762000" y="5414963"/>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09" name="Rectangle 21"/>
          <p:cNvSpPr>
            <a:spLocks noChangeArrowheads="1"/>
          </p:cNvSpPr>
          <p:nvPr/>
        </p:nvSpPr>
        <p:spPr bwMode="auto">
          <a:xfrm>
            <a:off x="4876800" y="5762625"/>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10" name="Rectangle 22"/>
          <p:cNvSpPr>
            <a:spLocks noChangeArrowheads="1"/>
          </p:cNvSpPr>
          <p:nvPr/>
        </p:nvSpPr>
        <p:spPr bwMode="auto">
          <a:xfrm>
            <a:off x="4876800" y="3997325"/>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11" name="Rectangle 23"/>
          <p:cNvSpPr>
            <a:spLocks noChangeArrowheads="1"/>
          </p:cNvSpPr>
          <p:nvPr/>
        </p:nvSpPr>
        <p:spPr bwMode="auto">
          <a:xfrm>
            <a:off x="4876800" y="4344988"/>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12" name="Rectangle 24"/>
          <p:cNvSpPr>
            <a:spLocks noChangeArrowheads="1"/>
          </p:cNvSpPr>
          <p:nvPr/>
        </p:nvSpPr>
        <p:spPr bwMode="auto">
          <a:xfrm>
            <a:off x="4876800" y="4692650"/>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13" name="Rectangle 25"/>
          <p:cNvSpPr>
            <a:spLocks noChangeArrowheads="1"/>
          </p:cNvSpPr>
          <p:nvPr/>
        </p:nvSpPr>
        <p:spPr bwMode="auto">
          <a:xfrm>
            <a:off x="4876800" y="5040313"/>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908314" name="Rectangle 26"/>
          <p:cNvSpPr>
            <a:spLocks noChangeArrowheads="1"/>
          </p:cNvSpPr>
          <p:nvPr/>
        </p:nvSpPr>
        <p:spPr bwMode="auto">
          <a:xfrm>
            <a:off x="4876800" y="5405438"/>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22548" name="Text Box 27"/>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716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8288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2860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27432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t>LO 1</a:t>
            </a:r>
          </a:p>
        </p:txBody>
      </p:sp>
      <p:sp>
        <p:nvSpPr>
          <p:cNvPr id="908318" name="Rectangle 30"/>
          <p:cNvSpPr>
            <a:spLocks noChangeArrowheads="1"/>
          </p:cNvSpPr>
          <p:nvPr/>
        </p:nvSpPr>
        <p:spPr bwMode="auto">
          <a:xfrm>
            <a:off x="762000" y="5757863"/>
            <a:ext cx="685800" cy="304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22" name="Rounded Rectangle 21"/>
          <p:cNvSpPr/>
          <p:nvPr/>
        </p:nvSpPr>
        <p:spPr bwMode="auto">
          <a:xfrm>
            <a:off x="3124200" y="444367"/>
            <a:ext cx="5943600" cy="70769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800" b="1" dirty="0">
                <a:solidFill>
                  <a:schemeClr val="accent3"/>
                </a:solidFill>
                <a:latin typeface="Liberation Sans" panose="020B0604020202020204" pitchFamily="34" charset="0"/>
              </a:rPr>
              <a:t>Balance Sheet Classifications</a:t>
            </a:r>
            <a:endParaRPr lang="en-US" sz="2800" b="1" i="0" dirty="0">
              <a:solidFill>
                <a:schemeClr val="accent3"/>
              </a:solidFill>
              <a:latin typeface="Liberation Sans" panose="020B0604020202020204" pitchFamily="34" charset="0"/>
            </a:endParaRPr>
          </a:p>
        </p:txBody>
      </p:sp>
      <p:sp>
        <p:nvSpPr>
          <p:cNvPr id="23" name="Isosceles Triangle 22"/>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24" name="TextBox 23"/>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25" name="TextBox 24"/>
          <p:cNvSpPr txBox="1"/>
          <p:nvPr/>
        </p:nvSpPr>
        <p:spPr>
          <a:xfrm>
            <a:off x="2183330" y="417430"/>
            <a:ext cx="864670" cy="707886"/>
          </a:xfrm>
          <a:prstGeom prst="rect">
            <a:avLst/>
          </a:prstGeom>
          <a:noFill/>
        </p:spPr>
        <p:txBody>
          <a:bodyPr wrap="square" rtlCol="0">
            <a:spAutoFit/>
          </a:bodyPr>
          <a:lstStyle/>
          <a:p>
            <a:pPr algn="ctr">
              <a:buClr>
                <a:srgbClr val="E20000"/>
              </a:buClr>
            </a:pPr>
            <a:r>
              <a:rPr lang="en-US" sz="4000" b="1" i="0" dirty="0">
                <a:solidFill>
                  <a:srgbClr val="E20000"/>
                </a:solidFill>
                <a:effectLst/>
                <a:latin typeface="+mn-lt"/>
              </a:rPr>
              <a:t>1b</a:t>
            </a:r>
          </a:p>
        </p:txBody>
      </p:sp>
      <p:cxnSp>
        <p:nvCxnSpPr>
          <p:cNvPr id="26" name="Straight Connector 25"/>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7" name="Rectangle 26"/>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908299"/>
                                        </p:tgtEl>
                                      </p:cBhvr>
                                    </p:animEffect>
                                    <p:set>
                                      <p:cBhvr>
                                        <p:cTn id="7" dur="1" fill="hold">
                                          <p:stCondLst>
                                            <p:cond delay="499"/>
                                          </p:stCondLst>
                                        </p:cTn>
                                        <p:tgtEl>
                                          <p:spTgt spid="90829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908300"/>
                                        </p:tgtEl>
                                      </p:cBhvr>
                                    </p:animEffect>
                                    <p:set>
                                      <p:cBhvr>
                                        <p:cTn id="12" dur="1" fill="hold">
                                          <p:stCondLst>
                                            <p:cond delay="499"/>
                                          </p:stCondLst>
                                        </p:cTn>
                                        <p:tgtEl>
                                          <p:spTgt spid="90830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908301"/>
                                        </p:tgtEl>
                                      </p:cBhvr>
                                    </p:animEffect>
                                    <p:set>
                                      <p:cBhvr>
                                        <p:cTn id="17" dur="1" fill="hold">
                                          <p:stCondLst>
                                            <p:cond delay="499"/>
                                          </p:stCondLst>
                                        </p:cTn>
                                        <p:tgtEl>
                                          <p:spTgt spid="90830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908302"/>
                                        </p:tgtEl>
                                      </p:cBhvr>
                                    </p:animEffect>
                                    <p:set>
                                      <p:cBhvr>
                                        <p:cTn id="22" dur="1" fill="hold">
                                          <p:stCondLst>
                                            <p:cond delay="499"/>
                                          </p:stCondLst>
                                        </p:cTn>
                                        <p:tgtEl>
                                          <p:spTgt spid="90830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908303"/>
                                        </p:tgtEl>
                                      </p:cBhvr>
                                    </p:animEffect>
                                    <p:set>
                                      <p:cBhvr>
                                        <p:cTn id="27" dur="1" fill="hold">
                                          <p:stCondLst>
                                            <p:cond delay="499"/>
                                          </p:stCondLst>
                                        </p:cTn>
                                        <p:tgtEl>
                                          <p:spTgt spid="90830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908318"/>
                                        </p:tgtEl>
                                      </p:cBhvr>
                                    </p:animEffect>
                                    <p:set>
                                      <p:cBhvr>
                                        <p:cTn id="32" dur="1" fill="hold">
                                          <p:stCondLst>
                                            <p:cond delay="499"/>
                                          </p:stCondLst>
                                        </p:cTn>
                                        <p:tgtEl>
                                          <p:spTgt spid="90831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908310"/>
                                        </p:tgtEl>
                                      </p:cBhvr>
                                    </p:animEffect>
                                    <p:set>
                                      <p:cBhvr>
                                        <p:cTn id="37" dur="1" fill="hold">
                                          <p:stCondLst>
                                            <p:cond delay="499"/>
                                          </p:stCondLst>
                                        </p:cTn>
                                        <p:tgtEl>
                                          <p:spTgt spid="90831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908311"/>
                                        </p:tgtEl>
                                      </p:cBhvr>
                                    </p:animEffect>
                                    <p:set>
                                      <p:cBhvr>
                                        <p:cTn id="42" dur="1" fill="hold">
                                          <p:stCondLst>
                                            <p:cond delay="499"/>
                                          </p:stCondLst>
                                        </p:cTn>
                                        <p:tgtEl>
                                          <p:spTgt spid="90831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908312"/>
                                        </p:tgtEl>
                                      </p:cBhvr>
                                    </p:animEffect>
                                    <p:set>
                                      <p:cBhvr>
                                        <p:cTn id="47" dur="1" fill="hold">
                                          <p:stCondLst>
                                            <p:cond delay="499"/>
                                          </p:stCondLst>
                                        </p:cTn>
                                        <p:tgtEl>
                                          <p:spTgt spid="90831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908313"/>
                                        </p:tgtEl>
                                      </p:cBhvr>
                                    </p:animEffect>
                                    <p:set>
                                      <p:cBhvr>
                                        <p:cTn id="52" dur="1" fill="hold">
                                          <p:stCondLst>
                                            <p:cond delay="499"/>
                                          </p:stCondLst>
                                        </p:cTn>
                                        <p:tgtEl>
                                          <p:spTgt spid="90831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908314"/>
                                        </p:tgtEl>
                                      </p:cBhvr>
                                    </p:animEffect>
                                    <p:set>
                                      <p:cBhvr>
                                        <p:cTn id="57" dur="1" fill="hold">
                                          <p:stCondLst>
                                            <p:cond delay="499"/>
                                          </p:stCondLst>
                                        </p:cTn>
                                        <p:tgtEl>
                                          <p:spTgt spid="908314"/>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908309"/>
                                        </p:tgtEl>
                                      </p:cBhvr>
                                    </p:animEffect>
                                    <p:set>
                                      <p:cBhvr>
                                        <p:cTn id="62" dur="1" fill="hold">
                                          <p:stCondLst>
                                            <p:cond delay="499"/>
                                          </p:stCondLst>
                                        </p:cTn>
                                        <p:tgtEl>
                                          <p:spTgt spid="9083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9" grpId="0" animBg="1"/>
      <p:bldP spid="908300" grpId="0" animBg="1"/>
      <p:bldP spid="908301" grpId="0" animBg="1"/>
      <p:bldP spid="908302" grpId="0" animBg="1"/>
      <p:bldP spid="908303" grpId="0" animBg="1"/>
      <p:bldP spid="908309" grpId="0" animBg="1"/>
      <p:bldP spid="908310" grpId="0" animBg="1"/>
      <p:bldP spid="908311" grpId="0" animBg="1"/>
      <p:bldP spid="908312" grpId="0" animBg="1"/>
      <p:bldP spid="908313" grpId="0" animBg="1"/>
      <p:bldP spid="908314" grpId="0" animBg="1"/>
      <p:bldP spid="9083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609600" y="1538287"/>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Ratio Analysis</a:t>
            </a:r>
          </a:p>
        </p:txBody>
      </p:sp>
      <p:sp>
        <p:nvSpPr>
          <p:cNvPr id="23556" name="Rectangle 8"/>
          <p:cNvSpPr>
            <a:spLocks noChangeArrowheads="1"/>
          </p:cNvSpPr>
          <p:nvPr/>
        </p:nvSpPr>
        <p:spPr bwMode="auto">
          <a:xfrm>
            <a:off x="609600" y="2147887"/>
            <a:ext cx="7924800" cy="261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E20000"/>
              </a:buClr>
              <a:buSzPct val="80000"/>
              <a:buFont typeface="Wingdings" pitchFamily="2" charset="2"/>
              <a:buChar char="u"/>
            </a:pPr>
            <a:r>
              <a:rPr lang="en-US" altLang="en-US" sz="2300" dirty="0">
                <a:solidFill>
                  <a:schemeClr val="tx2">
                    <a:lumMod val="50000"/>
                  </a:schemeClr>
                </a:solidFill>
                <a:latin typeface="Liberation Sans" panose="020B0604020202020204" pitchFamily="34" charset="0"/>
              </a:rPr>
              <a:t>Ratio analysis</a:t>
            </a:r>
            <a:r>
              <a:rPr lang="en-US" altLang="en-US" sz="2300" b="0" dirty="0">
                <a:solidFill>
                  <a:schemeClr val="tx2">
                    <a:lumMod val="50000"/>
                  </a:schemeClr>
                </a:solidFill>
                <a:latin typeface="Liberation Sans" panose="020B0604020202020204" pitchFamily="34" charset="0"/>
              </a:rPr>
              <a:t> </a:t>
            </a:r>
            <a:r>
              <a:rPr lang="en-US" altLang="en-US" sz="2300" b="0" dirty="0">
                <a:solidFill>
                  <a:srgbClr val="000000"/>
                </a:solidFill>
                <a:latin typeface="Liberation Sans" panose="020B0604020202020204" pitchFamily="34" charset="0"/>
              </a:rPr>
              <a:t>expresses the relationship among selected items of financial statement data. </a:t>
            </a:r>
          </a:p>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A </a:t>
            </a:r>
            <a:r>
              <a:rPr lang="en-US" altLang="en-US" sz="2300" dirty="0">
                <a:solidFill>
                  <a:schemeClr val="tx2">
                    <a:lumMod val="50000"/>
                  </a:schemeClr>
                </a:solidFill>
                <a:latin typeface="Liberation Sans" panose="020B0604020202020204" pitchFamily="34" charset="0"/>
              </a:rPr>
              <a:t>ratio</a:t>
            </a:r>
            <a:r>
              <a:rPr lang="en-US" altLang="en-US" sz="2300" b="0" dirty="0">
                <a:solidFill>
                  <a:srgbClr val="000000"/>
                </a:solidFill>
                <a:latin typeface="Liberation Sans" panose="020B0604020202020204" pitchFamily="34" charset="0"/>
              </a:rPr>
              <a:t> expresses the mathematical relationship between one quantity and another.</a:t>
            </a:r>
          </a:p>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A single ratio by itself is not very meaningful.</a:t>
            </a:r>
          </a:p>
        </p:txBody>
      </p:sp>
      <p:sp>
        <p:nvSpPr>
          <p:cNvPr id="8" name="Isosceles Triangle 7"/>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9" name="TextBox 8"/>
          <p:cNvSpPr txBox="1"/>
          <p:nvPr/>
        </p:nvSpPr>
        <p:spPr>
          <a:xfrm>
            <a:off x="228600" y="46516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b="1" dirty="0">
                <a:latin typeface="Liberation Sans" panose="020B0604020202020204" pitchFamily="34" charset="0"/>
              </a:rPr>
              <a:t>LEARNING OBJECTIVE</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
        <p:nvSpPr>
          <p:cNvPr id="11" name="Rounded Rectangle 10"/>
          <p:cNvSpPr/>
          <p:nvPr/>
        </p:nvSpPr>
        <p:spPr bwMode="auto">
          <a:xfrm>
            <a:off x="2789829" y="330348"/>
            <a:ext cx="5958883"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b="1" dirty="0">
                <a:solidFill>
                  <a:schemeClr val="accent3"/>
                </a:solidFill>
                <a:effectLst>
                  <a:outerShdw blurRad="38100" dist="38100" dir="2700000" algn="tl">
                    <a:srgbClr val="000000">
                      <a:alpha val="43137"/>
                    </a:srgbClr>
                  </a:outerShdw>
                </a:effectLst>
                <a:latin typeface="Liberation Sans" panose="020B0604020202020204" pitchFamily="34" charset="0"/>
              </a:rPr>
              <a:t>Use ratios to evaluate a company’s profitability, liquidity, and solvency.</a:t>
            </a:r>
          </a:p>
        </p:txBody>
      </p:sp>
      <p:sp>
        <p:nvSpPr>
          <p:cNvPr id="12" name="TextBox 11"/>
          <p:cNvSpPr txBox="1"/>
          <p:nvPr/>
        </p:nvSpPr>
        <p:spPr>
          <a:xfrm>
            <a:off x="2169682" y="426570"/>
            <a:ext cx="554182" cy="707886"/>
          </a:xfrm>
          <a:prstGeom prst="rect">
            <a:avLst/>
          </a:prstGeom>
          <a:noFill/>
        </p:spPr>
        <p:txBody>
          <a:bodyPr wrap="square" rtlCol="0">
            <a:spAutoFit/>
          </a:bodyPr>
          <a:lstStyle/>
          <a:p>
            <a:pPr algn="ctr"/>
            <a:r>
              <a:rPr lang="en-US" sz="4000" b="1" i="0" dirty="0">
                <a:solidFill>
                  <a:srgbClr val="E20000"/>
                </a:solidFill>
                <a:effectLst/>
                <a:latin typeface="Liberation Sans" panose="020B0604020202020204" pitchFamily="34" charset="0"/>
              </a:rPr>
              <a:t>2</a:t>
            </a:r>
          </a:p>
        </p:txBody>
      </p:sp>
      <p:cxnSp>
        <p:nvCxnSpPr>
          <p:cNvPr id="13" name="Straight Connector 12"/>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0E4E-F847-4778-90BF-80B012B60CE2}"/>
              </a:ext>
            </a:extLst>
          </p:cNvPr>
          <p:cNvSpPr>
            <a:spLocks noGrp="1"/>
          </p:cNvSpPr>
          <p:nvPr>
            <p:ph type="title"/>
          </p:nvPr>
        </p:nvSpPr>
        <p:spPr>
          <a:xfrm>
            <a:off x="609600" y="381000"/>
            <a:ext cx="7607300" cy="560387"/>
          </a:xfrm>
        </p:spPr>
        <p:txBody>
          <a:bodyPr/>
          <a:lstStyle/>
          <a:p>
            <a:r>
              <a:rPr lang="en-US" dirty="0">
                <a:solidFill>
                  <a:schemeClr val="bg1"/>
                </a:solidFill>
                <a:latin typeface="+mn-lt"/>
              </a:rPr>
              <a:t>Strength comparison</a:t>
            </a:r>
          </a:p>
        </p:txBody>
      </p:sp>
      <p:pic>
        <p:nvPicPr>
          <p:cNvPr id="5" name="Picture 4">
            <a:hlinkClick r:id="rId2"/>
            <a:extLst>
              <a:ext uri="{FF2B5EF4-FFF2-40B4-BE49-F238E27FC236}">
                <a16:creationId xmlns:a16="http://schemas.microsoft.com/office/drawing/2014/main" id="{2F0A4758-1D8D-48EF-81EF-26E547D4B708}"/>
              </a:ext>
            </a:extLst>
          </p:cNvPr>
          <p:cNvPicPr>
            <a:picLocks noChangeAspect="1"/>
          </p:cNvPicPr>
          <p:nvPr/>
        </p:nvPicPr>
        <p:blipFill>
          <a:blip r:embed="rId3"/>
          <a:stretch>
            <a:fillRect/>
          </a:stretch>
        </p:blipFill>
        <p:spPr>
          <a:xfrm>
            <a:off x="990600" y="1138535"/>
            <a:ext cx="6197600" cy="3486150"/>
          </a:xfrm>
          <a:prstGeom prst="rect">
            <a:avLst/>
          </a:prstGeom>
        </p:spPr>
      </p:pic>
    </p:spTree>
    <p:extLst>
      <p:ext uri="{BB962C8B-B14F-4D97-AF65-F5344CB8AC3E}">
        <p14:creationId xmlns:p14="http://schemas.microsoft.com/office/powerpoint/2010/main" val="254483315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64E905-5E57-401E-96EA-BF87AC0EF38F}"/>
              </a:ext>
            </a:extLst>
          </p:cNvPr>
          <p:cNvPicPr>
            <a:picLocks noChangeAspect="1"/>
          </p:cNvPicPr>
          <p:nvPr/>
        </p:nvPicPr>
        <p:blipFill>
          <a:blip r:embed="rId2"/>
          <a:stretch>
            <a:fillRect/>
          </a:stretch>
        </p:blipFill>
        <p:spPr>
          <a:xfrm>
            <a:off x="1828800" y="1197913"/>
            <a:ext cx="5848350" cy="3918396"/>
          </a:xfrm>
          <a:prstGeom prst="rect">
            <a:avLst/>
          </a:prstGeom>
        </p:spPr>
      </p:pic>
      <p:sp>
        <p:nvSpPr>
          <p:cNvPr id="4" name="Rectangle 3">
            <a:extLst>
              <a:ext uri="{FF2B5EF4-FFF2-40B4-BE49-F238E27FC236}">
                <a16:creationId xmlns:a16="http://schemas.microsoft.com/office/drawing/2014/main" id="{9349B621-7F91-4961-B15F-40B49E0D5BED}"/>
              </a:ext>
            </a:extLst>
          </p:cNvPr>
          <p:cNvSpPr/>
          <p:nvPr/>
        </p:nvSpPr>
        <p:spPr>
          <a:xfrm>
            <a:off x="2219325" y="5116309"/>
            <a:ext cx="4572000" cy="1092607"/>
          </a:xfrm>
          <a:prstGeom prst="rect">
            <a:avLst/>
          </a:prstGeom>
        </p:spPr>
        <p:txBody>
          <a:bodyPr>
            <a:spAutoFit/>
          </a:bodyPr>
          <a:lstStyle/>
          <a:p>
            <a:r>
              <a:rPr lang="en-US" sz="1300" dirty="0">
                <a:solidFill>
                  <a:srgbClr val="555555"/>
                </a:solidFill>
                <a:latin typeface="open sans" panose="020B0606030504020204" pitchFamily="34" charset="0"/>
              </a:rPr>
              <a:t>A dung beetle is not only the world’s strongest insect but also the strongest animal on the planet compared to body weight. They can pull 1,141 times their own body weight. This is the equivalent of an average person pulling six double-decker buses full of people.</a:t>
            </a:r>
            <a:endParaRPr lang="en-US" sz="1300" dirty="0"/>
          </a:p>
        </p:txBody>
      </p:sp>
      <p:pic>
        <p:nvPicPr>
          <p:cNvPr id="5" name="Picture 4">
            <a:extLst>
              <a:ext uri="{FF2B5EF4-FFF2-40B4-BE49-F238E27FC236}">
                <a16:creationId xmlns:a16="http://schemas.microsoft.com/office/drawing/2014/main" id="{88F4597A-B010-4D95-9115-46CAC93AFC7F}"/>
              </a:ext>
            </a:extLst>
          </p:cNvPr>
          <p:cNvPicPr>
            <a:picLocks noChangeAspect="1"/>
          </p:cNvPicPr>
          <p:nvPr/>
        </p:nvPicPr>
        <p:blipFill>
          <a:blip r:embed="rId3"/>
          <a:stretch>
            <a:fillRect/>
          </a:stretch>
        </p:blipFill>
        <p:spPr>
          <a:xfrm>
            <a:off x="152400" y="4114800"/>
            <a:ext cx="1533525" cy="868033"/>
          </a:xfrm>
          <a:prstGeom prst="rect">
            <a:avLst/>
          </a:prstGeom>
        </p:spPr>
      </p:pic>
      <p:sp>
        <p:nvSpPr>
          <p:cNvPr id="6" name="TextBox 5">
            <a:extLst>
              <a:ext uri="{FF2B5EF4-FFF2-40B4-BE49-F238E27FC236}">
                <a16:creationId xmlns:a16="http://schemas.microsoft.com/office/drawing/2014/main" id="{861A51EF-0DE5-43AD-9867-10C52E045F3D}"/>
              </a:ext>
            </a:extLst>
          </p:cNvPr>
          <p:cNvSpPr txBox="1"/>
          <p:nvPr/>
        </p:nvSpPr>
        <p:spPr>
          <a:xfrm>
            <a:off x="609600" y="4978351"/>
            <a:ext cx="439544" cy="276999"/>
          </a:xfrm>
          <a:prstGeom prst="rect">
            <a:avLst/>
          </a:prstGeom>
          <a:noFill/>
        </p:spPr>
        <p:txBody>
          <a:bodyPr wrap="none" rtlCol="0">
            <a:spAutoFit/>
          </a:bodyPr>
          <a:lstStyle/>
          <a:p>
            <a:r>
              <a:rPr lang="en-US" sz="1200" dirty="0"/>
              <a:t>10x</a:t>
            </a:r>
          </a:p>
        </p:txBody>
      </p:sp>
    </p:spTree>
    <p:extLst>
      <p:ext uri="{BB962C8B-B14F-4D97-AF65-F5344CB8AC3E}">
        <p14:creationId xmlns:p14="http://schemas.microsoft.com/office/powerpoint/2010/main" val="320038409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15"/>
          <p:cNvSpPr>
            <a:spLocks noChangeArrowheads="1"/>
          </p:cNvSpPr>
          <p:nvPr/>
        </p:nvSpPr>
        <p:spPr bwMode="auto">
          <a:xfrm>
            <a:off x="214952" y="5826456"/>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2-9 </a:t>
            </a:r>
          </a:p>
          <a:p>
            <a:pPr>
              <a:spcBef>
                <a:spcPct val="0"/>
              </a:spcBef>
              <a:buClrTx/>
              <a:buSzTx/>
              <a:buFontTx/>
              <a:buNone/>
            </a:pPr>
            <a:r>
              <a:rPr lang="en-US" altLang="en-US" sz="1200" b="0" dirty="0">
                <a:solidFill>
                  <a:schemeClr val="tx1"/>
                </a:solidFill>
                <a:latin typeface="Liberation Sans" panose="020B0604020202020204" pitchFamily="34" charset="0"/>
              </a:rPr>
              <a:t>Financial ratio classifications</a:t>
            </a:r>
          </a:p>
        </p:txBody>
      </p:sp>
      <p:pic>
        <p:nvPicPr>
          <p:cNvPr id="245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0504"/>
            <a:ext cx="8534400" cy="4342948"/>
          </a:xfrm>
          <a:prstGeom prst="rect">
            <a:avLst/>
          </a:prstGeom>
          <a:noFill/>
          <a:ln w="28575"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RATIO ANALYSIS</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extLst>
      <p:ext uri="{BB962C8B-B14F-4D97-AF65-F5344CB8AC3E}">
        <p14:creationId xmlns:p14="http://schemas.microsoft.com/office/powerpoint/2010/main" val="229874404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15"/>
          <p:cNvSpPr>
            <a:spLocks noChangeArrowheads="1"/>
          </p:cNvSpPr>
          <p:nvPr/>
        </p:nvSpPr>
        <p:spPr bwMode="auto">
          <a:xfrm>
            <a:off x="214952" y="5826456"/>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2-9 </a:t>
            </a:r>
          </a:p>
          <a:p>
            <a:pPr>
              <a:spcBef>
                <a:spcPct val="0"/>
              </a:spcBef>
              <a:buClrTx/>
              <a:buSzTx/>
              <a:buFontTx/>
              <a:buNone/>
            </a:pPr>
            <a:r>
              <a:rPr lang="en-US" altLang="en-US" sz="1200" b="0" dirty="0">
                <a:solidFill>
                  <a:schemeClr val="tx1"/>
                </a:solidFill>
                <a:latin typeface="Liberation Sans" panose="020B0604020202020204" pitchFamily="34" charset="0"/>
              </a:rPr>
              <a:t>Financial ratio classifications</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RATIO ANALYSIS</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pic>
        <p:nvPicPr>
          <p:cNvPr id="7" name="Picture 6"/>
          <p:cNvPicPr/>
          <p:nvPr/>
        </p:nvPicPr>
        <p:blipFill rotWithShape="1">
          <a:blip r:embed="rId3"/>
          <a:srcRect l="17154" t="36674" r="31222" b="34468"/>
          <a:stretch/>
        </p:blipFill>
        <p:spPr bwMode="auto">
          <a:xfrm>
            <a:off x="2362200" y="4168744"/>
            <a:ext cx="5345430" cy="239077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r="28016" b="31062"/>
          <a:stretch/>
        </p:blipFill>
        <p:spPr bwMode="auto">
          <a:xfrm>
            <a:off x="214952" y="1143000"/>
            <a:ext cx="3509963" cy="29337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a:srcRect r="28016" b="11623"/>
          <a:stretch/>
        </p:blipFill>
        <p:spPr bwMode="auto">
          <a:xfrm>
            <a:off x="4526225" y="281126"/>
            <a:ext cx="4276725" cy="4200525"/>
          </a:xfrm>
          <a:prstGeom prst="rect">
            <a:avLst/>
          </a:prstGeom>
          <a:ln>
            <a:noFill/>
          </a:ln>
          <a:extLst>
            <a:ext uri="{53640926-AAD7-44D8-BBD7-CCE9431645EC}">
              <a14:shadowObscured xmlns:a14="http://schemas.microsoft.com/office/drawing/2010/main"/>
            </a:ext>
          </a:extLst>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Line 6"/>
          <p:cNvSpPr>
            <a:spLocks noChangeShapeType="1"/>
          </p:cNvSpPr>
          <p:nvPr/>
        </p:nvSpPr>
        <p:spPr bwMode="auto">
          <a:xfrm flipH="1">
            <a:off x="5791200" y="4953000"/>
            <a:ext cx="685800" cy="0"/>
          </a:xfrm>
          <a:prstGeom prst="line">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56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553200" cy="34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Text Box 7"/>
          <p:cNvSpPr txBox="1">
            <a:spLocks noChangeArrowheads="1"/>
          </p:cNvSpPr>
          <p:nvPr/>
        </p:nvSpPr>
        <p:spPr bwMode="auto">
          <a:xfrm>
            <a:off x="7010400" y="1752600"/>
            <a:ext cx="14478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rPr>
              <a:t>Illustration 2-10</a:t>
            </a: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THE INCOME STATEMENT</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56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26064"/>
            <a:ext cx="8534400" cy="4365136"/>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28600" y="5840104"/>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b="1" dirty="0">
                <a:latin typeface="Liberation Sans" panose="020B0604020202020204" pitchFamily="34" charset="0"/>
              </a:rPr>
              <a:t>ILLUSTRATION 2-10</a:t>
            </a:r>
          </a:p>
          <a:p>
            <a:pPr algn="l"/>
            <a:r>
              <a:rPr lang="en-US" sz="1200" b="1" dirty="0">
                <a:latin typeface="Liberation Sans" panose="020B0604020202020204" pitchFamily="34" charset="0"/>
              </a:rPr>
              <a:t>Best Buy’s income statement</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3"/>
          <p:cNvSpPr>
            <a:spLocks noChangeArrowheads="1"/>
          </p:cNvSpPr>
          <p:nvPr/>
        </p:nvSpPr>
        <p:spPr bwMode="auto">
          <a:xfrm>
            <a:off x="609600" y="1303360"/>
            <a:ext cx="81534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0"/>
              </a:spcBef>
              <a:buClrTx/>
              <a:buSzTx/>
              <a:buFontTx/>
              <a:buNone/>
            </a:pPr>
            <a:r>
              <a:rPr lang="en-US" altLang="en-US" sz="2200" dirty="0">
                <a:solidFill>
                  <a:schemeClr val="tx1"/>
                </a:solidFill>
                <a:latin typeface="Liberation Sans" panose="020B0604020202020204" pitchFamily="34" charset="0"/>
              </a:rPr>
              <a:t>Illustration: Earnings per share (EPS)</a:t>
            </a:r>
            <a:r>
              <a:rPr lang="en-US" altLang="en-US" sz="2200" b="0" dirty="0">
                <a:solidFill>
                  <a:schemeClr val="tx1"/>
                </a:solidFill>
                <a:latin typeface="Liberation Sans" panose="020B0604020202020204" pitchFamily="34" charset="0"/>
              </a:rPr>
              <a:t> measures the net income earned on each share of common stock. </a:t>
            </a:r>
          </a:p>
        </p:txBody>
      </p:sp>
      <p:sp>
        <p:nvSpPr>
          <p:cNvPr id="3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E20000"/>
                </a:solidFill>
                <a:latin typeface="Liberation Sans" panose="020B0604020202020204" pitchFamily="34" charset="0"/>
              </a:rPr>
              <a:t>Earnings per Share</a:t>
            </a:r>
          </a:p>
        </p:txBody>
      </p:sp>
      <p:sp>
        <p:nvSpPr>
          <p:cNvPr id="3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57" name="Text Box 6"/>
          <p:cNvSpPr txBox="1">
            <a:spLocks noChangeArrowheads="1"/>
          </p:cNvSpPr>
          <p:nvPr/>
        </p:nvSpPr>
        <p:spPr bwMode="auto">
          <a:xfrm>
            <a:off x="6705600" y="404336"/>
            <a:ext cx="1676400" cy="738664"/>
          </a:xfrm>
          <a:prstGeom prst="rect">
            <a:avLst/>
          </a:prstGeom>
          <a:solidFill>
            <a:schemeClr val="accent3"/>
          </a:solidFill>
          <a:ln w="19050" cap="sq">
            <a:solidFill>
              <a:schemeClr val="tx1"/>
            </a:solidFill>
            <a:miter lim="800000"/>
            <a:headEnd type="none" w="sm" len="sm"/>
            <a:tailEnd type="none" w="sm" len="sm"/>
          </a:ln>
          <a:effec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05000"/>
              </a:lnSpc>
              <a:spcBef>
                <a:spcPct val="55000"/>
              </a:spcBef>
              <a:buClrTx/>
              <a:buSzTx/>
              <a:buFontTx/>
              <a:buNone/>
            </a:pPr>
            <a:r>
              <a:rPr lang="en-US" altLang="en-US" sz="2000" dirty="0">
                <a:solidFill>
                  <a:schemeClr val="tx1"/>
                </a:solidFill>
                <a:latin typeface="Liberation Sans" panose="020B0604020202020204" pitchFamily="34" charset="0"/>
              </a:rPr>
              <a:t>Profitability Ratio</a:t>
            </a:r>
          </a:p>
        </p:txBody>
      </p:sp>
      <p:pic>
        <p:nvPicPr>
          <p:cNvPr id="2665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8534400" cy="2326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666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21" y="2286000"/>
            <a:ext cx="8506623" cy="159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6661" name="Picture 3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145" y="5537522"/>
            <a:ext cx="1310884" cy="2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1" name="Picture 3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0676" y="5867400"/>
            <a:ext cx="1441972" cy="2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2" name="Picture 3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862" y="5687704"/>
            <a:ext cx="672690" cy="2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3" name="Picture 3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469" y="5535304"/>
            <a:ext cx="1310884" cy="2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4" name="Picture 3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704" y="5865182"/>
            <a:ext cx="1441972" cy="2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5" name="Picture 3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6552" y="5685486"/>
            <a:ext cx="739959" cy="2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661"/>
                                        </p:tgtEl>
                                      </p:cBhvr>
                                    </p:animEffect>
                                    <p:set>
                                      <p:cBhvr>
                                        <p:cTn id="7" dur="1" fill="hold">
                                          <p:stCondLst>
                                            <p:cond delay="499"/>
                                          </p:stCondLst>
                                        </p:cTn>
                                        <p:tgtEl>
                                          <p:spTgt spid="266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5"/>
                                        </p:tgtEl>
                                      </p:cBhvr>
                                    </p:animEffect>
                                    <p:set>
                                      <p:cBhvr>
                                        <p:cTn id="3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609600" y="1544284"/>
            <a:ext cx="8001000" cy="1573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16038"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Presents a snapshot at a </a:t>
            </a:r>
            <a:r>
              <a:rPr lang="en-US" altLang="en-US" sz="2300" dirty="0">
                <a:solidFill>
                  <a:srgbClr val="E20000"/>
                </a:solidFill>
                <a:latin typeface="Liberation Sans" panose="020B0604020202020204" pitchFamily="34" charset="0"/>
              </a:rPr>
              <a:t>point in time</a:t>
            </a:r>
            <a:r>
              <a:rPr lang="en-US" altLang="en-US" sz="2300" b="0" dirty="0">
                <a:solidFill>
                  <a:srgbClr val="000000"/>
                </a:solidFill>
                <a:latin typeface="Liberation Sans" panose="020B0604020202020204" pitchFamily="34" charset="0"/>
              </a:rPr>
              <a:t>.</a:t>
            </a:r>
          </a:p>
          <a:p>
            <a:pPr lvl="1">
              <a:lnSpc>
                <a:spcPct val="125000"/>
              </a:lnSpc>
              <a:spcBef>
                <a:spcPts val="12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To improve understanding, companies group similar assets and similar liabilities together.</a:t>
            </a:r>
          </a:p>
        </p:txBody>
      </p:sp>
      <p:sp>
        <p:nvSpPr>
          <p:cNvPr id="6150" name="Rectangle 7"/>
          <p:cNvSpPr>
            <a:spLocks noChangeArrowheads="1"/>
          </p:cNvSpPr>
          <p:nvPr/>
        </p:nvSpPr>
        <p:spPr bwMode="auto">
          <a:xfrm>
            <a:off x="381000" y="3352800"/>
            <a:ext cx="4724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lgn="l">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lgn="l">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lgn="l">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lgn="l">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400" dirty="0">
                <a:solidFill>
                  <a:schemeClr val="tx1"/>
                </a:solidFill>
                <a:latin typeface="Liberation Sans" panose="020B0604020202020204" pitchFamily="34" charset="0"/>
              </a:rPr>
              <a:t>Standard Classifications</a:t>
            </a:r>
          </a:p>
        </p:txBody>
      </p:sp>
      <p:sp>
        <p:nvSpPr>
          <p:cNvPr id="10" name="Isosceles Triangle 9"/>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1" name="TextBox 10"/>
          <p:cNvSpPr txBox="1"/>
          <p:nvPr/>
        </p:nvSpPr>
        <p:spPr>
          <a:xfrm>
            <a:off x="228600" y="46516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b="1" dirty="0">
                <a:latin typeface="Liberation Sans" panose="020B0604020202020204" pitchFamily="34" charset="0"/>
              </a:rPr>
              <a:t>LEARNING OBJECTIVE</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
        <p:nvSpPr>
          <p:cNvPr id="13" name="Rounded Rectangle 12"/>
          <p:cNvSpPr/>
          <p:nvPr/>
        </p:nvSpPr>
        <p:spPr bwMode="auto">
          <a:xfrm>
            <a:off x="2789829" y="330348"/>
            <a:ext cx="5958883"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500" b="1" i="0" dirty="0">
                <a:solidFill>
                  <a:schemeClr val="accent3"/>
                </a:solidFill>
                <a:effectLst>
                  <a:outerShdw blurRad="38100" dist="38100" dir="2700000" algn="tl">
                    <a:srgbClr val="000000">
                      <a:alpha val="43137"/>
                    </a:srgbClr>
                  </a:outerShdw>
                </a:effectLst>
                <a:latin typeface="Liberation Sans" panose="020B0604020202020204" pitchFamily="34" charset="0"/>
              </a:rPr>
              <a:t>Identify the sections of a classified balance sheet.</a:t>
            </a:r>
          </a:p>
        </p:txBody>
      </p:sp>
      <p:sp>
        <p:nvSpPr>
          <p:cNvPr id="14" name="TextBox 13"/>
          <p:cNvSpPr txBox="1"/>
          <p:nvPr/>
        </p:nvSpPr>
        <p:spPr>
          <a:xfrm>
            <a:off x="2169682" y="426570"/>
            <a:ext cx="554182" cy="707886"/>
          </a:xfrm>
          <a:prstGeom prst="rect">
            <a:avLst/>
          </a:prstGeom>
          <a:noFill/>
        </p:spPr>
        <p:txBody>
          <a:bodyPr wrap="square" rtlCol="0">
            <a:spAutoFit/>
          </a:bodyPr>
          <a:lstStyle/>
          <a:p>
            <a:pPr algn="ctr"/>
            <a:r>
              <a:rPr lang="en-US" sz="4000" b="1" i="0" dirty="0">
                <a:solidFill>
                  <a:srgbClr val="E20000"/>
                </a:solidFill>
                <a:effectLst/>
                <a:latin typeface="Liberation Sans" panose="020B0604020202020204" pitchFamily="34" charset="0"/>
              </a:rPr>
              <a:t>1</a:t>
            </a:r>
          </a:p>
        </p:txBody>
      </p:sp>
      <p:cxnSp>
        <p:nvCxnSpPr>
          <p:cNvPr id="15" name="Straight Connector 14"/>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3" name="Rectangle 2"/>
          <p:cNvSpPr/>
          <p:nvPr/>
        </p:nvSpPr>
        <p:spPr bwMode="auto">
          <a:xfrm>
            <a:off x="353704" y="3886200"/>
            <a:ext cx="8458200" cy="2100262"/>
          </a:xfrm>
          <a:prstGeom prst="rect">
            <a:avLst/>
          </a:prstGeom>
          <a:noFill/>
          <a:ln w="12700" cap="sq" cmpd="sng" algn="ctr">
            <a:solidFill>
              <a:schemeClr val="tx1"/>
            </a:solidFill>
            <a:prstDash val="solid"/>
            <a:round/>
            <a:headEnd type="none" w="sm" len="sm"/>
            <a:tailEnd type="none" w="sm" len="sm"/>
          </a:ln>
          <a:effectLst/>
          <a:extLst/>
        </p:spPr>
        <p:txBody>
          <a:bodyPr vert="horz" wrap="square" lIns="91440" tIns="137160" rIns="91440" bIns="45720" numCol="1" rtlCol="0" anchor="t" anchorCtr="0" compatLnSpc="1">
            <a:prstTxWarp prst="textNoShape">
              <a:avLst/>
            </a:prstTxWarp>
          </a:bodyPr>
          <a:lstStyle/>
          <a:p>
            <a:pPr algn="l">
              <a:spcBef>
                <a:spcPts val="600"/>
              </a:spcBef>
              <a:tabLst>
                <a:tab pos="1719263" algn="ctr"/>
                <a:tab pos="6005513" algn="ctr"/>
              </a:tabLst>
            </a:pPr>
            <a:r>
              <a:rPr lang="en-US" sz="2000" b="1" dirty="0">
                <a:latin typeface="Liberation Sans" panose="020B0604020202020204" pitchFamily="34" charset="0"/>
              </a:rPr>
              <a:t>	Assets 	Liabilities and Stockholders’ Equity</a:t>
            </a:r>
          </a:p>
          <a:p>
            <a:pPr algn="l">
              <a:lnSpc>
                <a:spcPct val="110000"/>
              </a:lnSpc>
              <a:spcBef>
                <a:spcPts val="1200"/>
              </a:spcBef>
              <a:tabLst>
                <a:tab pos="109538" algn="l"/>
                <a:tab pos="4803775" algn="l"/>
              </a:tabLst>
            </a:pPr>
            <a:r>
              <a:rPr lang="en-US" sz="2000" dirty="0">
                <a:latin typeface="Liberation Sans" panose="020B0604020202020204" pitchFamily="34" charset="0"/>
              </a:rPr>
              <a:t>	Current assets 	Current liabilities</a:t>
            </a:r>
          </a:p>
          <a:p>
            <a:pPr algn="l">
              <a:lnSpc>
                <a:spcPct val="110000"/>
              </a:lnSpc>
              <a:tabLst>
                <a:tab pos="109538" algn="l"/>
                <a:tab pos="4803775" algn="l"/>
              </a:tabLst>
            </a:pPr>
            <a:r>
              <a:rPr lang="en-US" sz="2000" dirty="0">
                <a:latin typeface="Liberation Sans" panose="020B0604020202020204" pitchFamily="34" charset="0"/>
              </a:rPr>
              <a:t>	Long-term investments 	Long-term liabilities</a:t>
            </a:r>
          </a:p>
          <a:p>
            <a:pPr algn="l">
              <a:lnSpc>
                <a:spcPct val="110000"/>
              </a:lnSpc>
              <a:tabLst>
                <a:tab pos="109538" algn="l"/>
                <a:tab pos="4803775" algn="l"/>
              </a:tabLst>
            </a:pPr>
            <a:r>
              <a:rPr lang="en-US" sz="2000" dirty="0">
                <a:latin typeface="Liberation Sans" panose="020B0604020202020204" pitchFamily="34" charset="0"/>
              </a:rPr>
              <a:t>	Property, plant, and equipment 	Stockholders’ equity</a:t>
            </a:r>
          </a:p>
          <a:p>
            <a:pPr algn="l">
              <a:lnSpc>
                <a:spcPct val="110000"/>
              </a:lnSpc>
              <a:tabLst>
                <a:tab pos="109538" algn="l"/>
                <a:tab pos="4803775" algn="l"/>
              </a:tabLst>
            </a:pPr>
            <a:r>
              <a:rPr kumimoji="0" lang="en-US" sz="2000" b="0" i="0" u="none" strike="noStrike" cap="none" normalizeH="0" baseline="0" dirty="0">
                <a:ln>
                  <a:noFill/>
                </a:ln>
                <a:solidFill>
                  <a:schemeClr val="tx1"/>
                </a:solidFill>
                <a:effectLst/>
                <a:latin typeface="Liberation Sans" panose="020B0604020202020204" pitchFamily="34" charset="0"/>
              </a:rPr>
              <a:t>	Intangible assets</a:t>
            </a:r>
          </a:p>
        </p:txBody>
      </p:sp>
      <p:cxnSp>
        <p:nvCxnSpPr>
          <p:cNvPr id="5" name="Straight Connector 4"/>
          <p:cNvCxnSpPr/>
          <p:nvPr/>
        </p:nvCxnSpPr>
        <p:spPr bwMode="auto">
          <a:xfrm>
            <a:off x="568656" y="4364654"/>
            <a:ext cx="3429000"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4280848" y="4364654"/>
            <a:ext cx="4364368"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a:xfrm>
            <a:off x="838200" y="6050591"/>
            <a:ext cx="3048000" cy="461665"/>
          </a:xfrm>
          <a:prstGeom prst="rect">
            <a:avLst/>
          </a:prstGeom>
        </p:spPr>
        <p:txBody>
          <a:bodyPr wrap="square">
            <a:spAutoFit/>
          </a:bodyPr>
          <a:lstStyle/>
          <a:p>
            <a:pPr algn="l"/>
            <a:r>
              <a:rPr lang="en-US" sz="1200" b="1" dirty="0">
                <a:latin typeface="Liberation Sans" panose="020B0604020202020204" pitchFamily="34" charset="0"/>
              </a:rPr>
              <a:t>ILLUSTRATION 2-1</a:t>
            </a:r>
          </a:p>
          <a:p>
            <a:pPr algn="l"/>
            <a:r>
              <a:rPr lang="en-US" sz="1200" dirty="0">
                <a:latin typeface="Liberation Sans" panose="020B0604020202020204" pitchFamily="34" charset="0"/>
              </a:rPr>
              <a:t>Standard balance sheet classifications</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E20000"/>
                </a:solidFill>
                <a:latin typeface="Liberation Sans" panose="020B0604020202020204" pitchFamily="34" charset="0"/>
              </a:rPr>
              <a:t>Earnings per Share</a:t>
            </a:r>
          </a:p>
        </p:txBody>
      </p:sp>
      <p:sp>
        <p:nvSpPr>
          <p:cNvPr id="3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57" name="Text Box 6"/>
          <p:cNvSpPr txBox="1">
            <a:spLocks noChangeArrowheads="1"/>
          </p:cNvSpPr>
          <p:nvPr/>
        </p:nvSpPr>
        <p:spPr bwMode="auto">
          <a:xfrm>
            <a:off x="6705600" y="404336"/>
            <a:ext cx="1676400" cy="738664"/>
          </a:xfrm>
          <a:prstGeom prst="rect">
            <a:avLst/>
          </a:prstGeom>
          <a:solidFill>
            <a:schemeClr val="accent3"/>
          </a:solidFill>
          <a:ln w="19050" cap="sq">
            <a:solidFill>
              <a:schemeClr val="tx1"/>
            </a:solidFill>
            <a:miter lim="800000"/>
            <a:headEnd type="none" w="sm" len="sm"/>
            <a:tailEnd type="none" w="sm" len="sm"/>
          </a:ln>
          <a:effec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05000"/>
              </a:lnSpc>
              <a:spcBef>
                <a:spcPct val="55000"/>
              </a:spcBef>
              <a:buClrTx/>
              <a:buSzTx/>
              <a:buFontTx/>
              <a:buNone/>
            </a:pPr>
            <a:r>
              <a:rPr lang="en-US" altLang="en-US" sz="2000" dirty="0">
                <a:solidFill>
                  <a:schemeClr val="tx1"/>
                </a:solidFill>
                <a:latin typeface="Liberation Sans" panose="020B0604020202020204" pitchFamily="34" charset="0"/>
              </a:rPr>
              <a:t>Profitability Ratio</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pic>
        <p:nvPicPr>
          <p:cNvPr id="16" name="Picture 15"/>
          <p:cNvPicPr/>
          <p:nvPr/>
        </p:nvPicPr>
        <p:blipFill rotWithShape="1">
          <a:blip r:embed="rId3"/>
          <a:srcRect r="37314" b="32665"/>
          <a:stretch/>
        </p:blipFill>
        <p:spPr bwMode="auto">
          <a:xfrm>
            <a:off x="457200" y="1066800"/>
            <a:ext cx="5334000" cy="42672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428478" y="5715000"/>
            <a:ext cx="4572000" cy="276999"/>
          </a:xfrm>
          <a:prstGeom prst="rect">
            <a:avLst/>
          </a:prstGeom>
        </p:spPr>
        <p:txBody>
          <a:bodyPr>
            <a:spAutoFit/>
          </a:bodyPr>
          <a:lstStyle/>
          <a:p>
            <a:r>
              <a:rPr lang="en-US" sz="1200" dirty="0"/>
              <a:t>https://www.youtube.com/watch?v=m4l1ZJyGBvY</a:t>
            </a:r>
          </a:p>
        </p:txBody>
      </p:sp>
    </p:spTree>
    <p:extLst>
      <p:ext uri="{BB962C8B-B14F-4D97-AF65-F5344CB8AC3E}">
        <p14:creationId xmlns:p14="http://schemas.microsoft.com/office/powerpoint/2010/main" val="186789477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ChangeArrowheads="1"/>
          </p:cNvSpPr>
          <p:nvPr/>
        </p:nvSpPr>
        <p:spPr bwMode="auto">
          <a:xfrm>
            <a:off x="609600" y="1918648"/>
            <a:ext cx="7924800" cy="440120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For 2017 Stoneland Corporation reported net income $26,000; net sales $400,000; and average shares outstanding 6,000. There were preferred stock dividends of $2,000. What was the 2017 earnings per share?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$4.00</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$0.06</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$16.67</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$66.67</a:t>
            </a:r>
          </a:p>
        </p:txBody>
      </p:sp>
      <p:sp>
        <p:nvSpPr>
          <p:cNvPr id="825355" name="Text Box 11"/>
          <p:cNvSpPr txBox="1">
            <a:spLocks noChangeArrowheads="1"/>
          </p:cNvSpPr>
          <p:nvPr/>
        </p:nvSpPr>
        <p:spPr bwMode="auto">
          <a:xfrm>
            <a:off x="3733800" y="4419600"/>
            <a:ext cx="1600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300" b="0" dirty="0">
                <a:solidFill>
                  <a:schemeClr val="tx1"/>
                </a:solidFill>
                <a:latin typeface="Liberation Sans" panose="020B0604020202020204" pitchFamily="34" charset="0"/>
              </a:rPr>
              <a:t>$26,000</a:t>
            </a:r>
          </a:p>
        </p:txBody>
      </p:sp>
      <p:sp>
        <p:nvSpPr>
          <p:cNvPr id="825356" name="Text Box 12"/>
          <p:cNvSpPr txBox="1">
            <a:spLocks noChangeArrowheads="1"/>
          </p:cNvSpPr>
          <p:nvPr/>
        </p:nvSpPr>
        <p:spPr bwMode="auto">
          <a:xfrm>
            <a:off x="5105400" y="4419600"/>
            <a:ext cx="1371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300" b="0" dirty="0">
                <a:solidFill>
                  <a:schemeClr val="tx1"/>
                </a:solidFill>
                <a:latin typeface="Liberation Sans" panose="020B0604020202020204" pitchFamily="34" charset="0"/>
              </a:rPr>
              <a:t>-  $2,000</a:t>
            </a:r>
          </a:p>
        </p:txBody>
      </p:sp>
      <p:sp>
        <p:nvSpPr>
          <p:cNvPr id="825357" name="Text Box 13"/>
          <p:cNvSpPr txBox="1">
            <a:spLocks noChangeArrowheads="1"/>
          </p:cNvSpPr>
          <p:nvPr/>
        </p:nvSpPr>
        <p:spPr bwMode="auto">
          <a:xfrm>
            <a:off x="4800600" y="4953000"/>
            <a:ext cx="990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300" b="0" dirty="0">
                <a:solidFill>
                  <a:schemeClr val="tx1"/>
                </a:solidFill>
                <a:latin typeface="Liberation Sans" panose="020B0604020202020204" pitchFamily="34" charset="0"/>
              </a:rPr>
              <a:t>6,000</a:t>
            </a:r>
          </a:p>
        </p:txBody>
      </p:sp>
      <p:sp>
        <p:nvSpPr>
          <p:cNvPr id="825358" name="Text Box 14"/>
          <p:cNvSpPr txBox="1">
            <a:spLocks noChangeArrowheads="1"/>
          </p:cNvSpPr>
          <p:nvPr/>
        </p:nvSpPr>
        <p:spPr bwMode="auto">
          <a:xfrm>
            <a:off x="6629400" y="4648200"/>
            <a:ext cx="1524001"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300" b="0" dirty="0">
                <a:solidFill>
                  <a:schemeClr val="tx1"/>
                </a:solidFill>
                <a:latin typeface="Liberation Sans" panose="020B0604020202020204" pitchFamily="34" charset="0"/>
              </a:rPr>
              <a:t>=  $4.00 </a:t>
            </a:r>
          </a:p>
        </p:txBody>
      </p:sp>
      <p:sp>
        <p:nvSpPr>
          <p:cNvPr id="27657" name="Line 16"/>
          <p:cNvSpPr>
            <a:spLocks noChangeShapeType="1"/>
          </p:cNvSpPr>
          <p:nvPr/>
        </p:nvSpPr>
        <p:spPr bwMode="auto">
          <a:xfrm>
            <a:off x="3962400" y="4876800"/>
            <a:ext cx="25146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E20000"/>
                </a:solidFill>
                <a:effectLst/>
                <a:latin typeface="Liberation Sans" panose="020B0604020202020204" pitchFamily="34" charset="0"/>
              </a:rPr>
              <a:t>Review Question</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Notched Right Arrow 16"/>
          <p:cNvSpPr/>
          <p:nvPr/>
        </p:nvSpPr>
        <p:spPr bwMode="auto">
          <a:xfrm>
            <a:off x="326408" y="391303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THE INCOME STATEMENT</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5355"/>
                                        </p:tgtEl>
                                        <p:attrNameLst>
                                          <p:attrName>style.visibility</p:attrName>
                                        </p:attrNameLst>
                                      </p:cBhvr>
                                      <p:to>
                                        <p:strVal val="visible"/>
                                      </p:to>
                                    </p:set>
                                    <p:animEffect transition="in" filter="wipe(left)">
                                      <p:cBhvr>
                                        <p:cTn id="7" dur="500"/>
                                        <p:tgtEl>
                                          <p:spTgt spid="825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5356"/>
                                        </p:tgtEl>
                                        <p:attrNameLst>
                                          <p:attrName>style.visibility</p:attrName>
                                        </p:attrNameLst>
                                      </p:cBhvr>
                                      <p:to>
                                        <p:strVal val="visible"/>
                                      </p:to>
                                    </p:set>
                                    <p:animEffect transition="in" filter="wipe(left)">
                                      <p:cBhvr>
                                        <p:cTn id="12" dur="500"/>
                                        <p:tgtEl>
                                          <p:spTgt spid="8253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5357"/>
                                        </p:tgtEl>
                                        <p:attrNameLst>
                                          <p:attrName>style.visibility</p:attrName>
                                        </p:attrNameLst>
                                      </p:cBhvr>
                                      <p:to>
                                        <p:strVal val="visible"/>
                                      </p:to>
                                    </p:set>
                                    <p:animEffect transition="in" filter="wipe(left)">
                                      <p:cBhvr>
                                        <p:cTn id="17" dur="500"/>
                                        <p:tgtEl>
                                          <p:spTgt spid="8253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5358"/>
                                        </p:tgtEl>
                                        <p:attrNameLst>
                                          <p:attrName>style.visibility</p:attrName>
                                        </p:attrNameLst>
                                      </p:cBhvr>
                                      <p:to>
                                        <p:strVal val="visible"/>
                                      </p:to>
                                    </p:set>
                                    <p:animEffect transition="in" filter="wipe(left)">
                                      <p:cBhvr>
                                        <p:cTn id="22" dur="500"/>
                                        <p:tgtEl>
                                          <p:spTgt spid="8253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55" grpId="0"/>
      <p:bldP spid="825356" grpId="0"/>
      <p:bldP spid="825357" grpId="0"/>
      <p:bldP spid="825358" grpId="0"/>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ext Box 7"/>
          <p:cNvSpPr txBox="1">
            <a:spLocks noChangeArrowheads="1"/>
          </p:cNvSpPr>
          <p:nvPr/>
        </p:nvSpPr>
        <p:spPr bwMode="auto">
          <a:xfrm>
            <a:off x="2133600" y="5983069"/>
            <a:ext cx="14478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rPr>
              <a:t>Illustration 2-12</a:t>
            </a:r>
          </a:p>
          <a:p>
            <a:pPr>
              <a:spcBef>
                <a:spcPct val="0"/>
              </a:spcBef>
              <a:buClrTx/>
              <a:buSzTx/>
              <a:buFontTx/>
              <a:buNone/>
            </a:pPr>
            <a:r>
              <a:rPr lang="en-US" altLang="en-US" sz="1200" b="0" dirty="0">
                <a:solidFill>
                  <a:schemeClr val="tx1"/>
                </a:solidFill>
              </a:rPr>
              <a:t>Best Buy’s balance sheet</a:t>
            </a:r>
          </a:p>
        </p:txBody>
      </p:sp>
      <p:sp>
        <p:nvSpPr>
          <p:cNvPr id="9" name="Line 12"/>
          <p:cNvSpPr>
            <a:spLocks noChangeShapeType="1"/>
          </p:cNvSpPr>
          <p:nvPr/>
        </p:nvSpPr>
        <p:spPr bwMode="auto">
          <a:xfrm>
            <a:off x="304800" y="2438400"/>
            <a:ext cx="33528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2"/>
          <p:cNvSpPr>
            <a:spLocks noChangeArrowheads="1"/>
          </p:cNvSpPr>
          <p:nvPr/>
        </p:nvSpPr>
        <p:spPr bwMode="auto">
          <a:xfrm>
            <a:off x="457200" y="304800"/>
            <a:ext cx="2819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A CLASSIFIED BALANCE SHEET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4091"/>
            <a:ext cx="5237328" cy="643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5"/>
          <p:cNvSpPr>
            <a:spLocks noChangeArrowheads="1"/>
          </p:cNvSpPr>
          <p:nvPr/>
        </p:nvSpPr>
        <p:spPr bwMode="auto">
          <a:xfrm>
            <a:off x="609600" y="1371600"/>
            <a:ext cx="8001000" cy="20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0287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Tx/>
              <a:buFontTx/>
              <a:buNone/>
            </a:pPr>
            <a:r>
              <a:rPr lang="en-US" altLang="en-US" sz="2600" dirty="0">
                <a:solidFill>
                  <a:srgbClr val="E20000"/>
                </a:solidFill>
                <a:latin typeface="Liberation Sans" panose="020B0604020202020204" pitchFamily="34" charset="0"/>
              </a:rPr>
              <a:t>Liquidity</a:t>
            </a:r>
            <a:r>
              <a:rPr lang="en-US" altLang="en-US" sz="2300" b="0" dirty="0">
                <a:solidFill>
                  <a:schemeClr val="tx1"/>
                </a:solidFill>
                <a:latin typeface="Liberation Sans" panose="020B0604020202020204" pitchFamily="34" charset="0"/>
              </a:rPr>
              <a:t>—the ability to pay obligations expected to become due within the next year or operating cycle</a:t>
            </a:r>
            <a:r>
              <a:rPr lang="en-US" altLang="en-US" sz="2200" b="0" dirty="0">
                <a:solidFill>
                  <a:schemeClr val="tx1"/>
                </a:solidFill>
                <a:latin typeface="Liberation Sans" panose="020B0604020202020204" pitchFamily="34" charset="0"/>
              </a:rPr>
              <a:t>.</a:t>
            </a:r>
          </a:p>
          <a:p>
            <a:pPr>
              <a:lnSpc>
                <a:spcPct val="115000"/>
              </a:lnSpc>
              <a:spcBef>
                <a:spcPct val="45000"/>
              </a:spcBef>
              <a:buClrTx/>
              <a:buSzTx/>
              <a:buNone/>
            </a:pPr>
            <a:r>
              <a:rPr lang="en-US" altLang="en-US" sz="2600" dirty="0">
                <a:solidFill>
                  <a:schemeClr val="tx2">
                    <a:lumMod val="50000"/>
                  </a:schemeClr>
                </a:solidFill>
                <a:latin typeface="Liberation Sans" panose="020B0604020202020204" pitchFamily="34" charset="0"/>
              </a:rPr>
              <a:t>Working capital</a:t>
            </a:r>
            <a:r>
              <a:rPr lang="en-US" altLang="en-US" sz="2600" b="0" dirty="0">
                <a:solidFill>
                  <a:schemeClr val="tx2">
                    <a:lumMod val="50000"/>
                  </a:schemeClr>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is the difference between the amounts of current assets and current liabilities. </a:t>
            </a:r>
          </a:p>
        </p:txBody>
      </p:sp>
      <p:pic>
        <p:nvPicPr>
          <p:cNvPr id="327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8534400" cy="91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Rectangle 10"/>
          <p:cNvSpPr>
            <a:spLocks noChangeArrowheads="1"/>
          </p:cNvSpPr>
          <p:nvPr/>
        </p:nvSpPr>
        <p:spPr bwMode="auto">
          <a:xfrm>
            <a:off x="3505200" y="4934938"/>
            <a:ext cx="3962400" cy="1237262"/>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53975">
              <a:lnSpc>
                <a:spcPct val="120000"/>
              </a:lnSpc>
              <a:spcBef>
                <a:spcPct val="0"/>
              </a:spcBef>
              <a:buClrTx/>
              <a:buSzTx/>
              <a:buFontTx/>
              <a:buNone/>
            </a:pPr>
            <a:r>
              <a:rPr lang="en-US" sz="1900" b="0" dirty="0">
                <a:solidFill>
                  <a:schemeClr val="tx1"/>
                </a:solidFill>
                <a:latin typeface="Liberation Sans" panose="020B0604020202020204" pitchFamily="34" charset="0"/>
              </a:rPr>
              <a:t>Best Buy had working capital in 2014 of $3,049 million ($10,485 million − $7,436 million).</a:t>
            </a:r>
            <a:endParaRPr lang="en-US" altLang="en-US" sz="1900" b="0" dirty="0">
              <a:solidFill>
                <a:schemeClr val="tx1"/>
              </a:solidFill>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A CLASSIFIED BALANCE SHEET</a:t>
            </a:r>
          </a:p>
        </p:txBody>
      </p:sp>
      <p:sp>
        <p:nvSpPr>
          <p:cNvPr id="3" name="Rectangle 2"/>
          <p:cNvSpPr/>
          <p:nvPr/>
        </p:nvSpPr>
        <p:spPr>
          <a:xfrm>
            <a:off x="214952" y="4632319"/>
            <a:ext cx="17526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Arial" charset="0"/>
              </a:rPr>
              <a:t>ILLUSTRATION 2-13</a:t>
            </a:r>
          </a:p>
          <a:p>
            <a:pPr algn="l"/>
            <a:r>
              <a:rPr lang="en-US" sz="1200" dirty="0">
                <a:latin typeface="Arial" charset="0"/>
              </a:rPr>
              <a:t>Working capital</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609600" y="1299237"/>
            <a:ext cx="8153400"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0287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45000"/>
              </a:spcBef>
              <a:buClrTx/>
              <a:buSzTx/>
              <a:buFontTx/>
              <a:buNone/>
            </a:pPr>
            <a:r>
              <a:rPr lang="en-US" altLang="en-US" sz="2300" dirty="0">
                <a:solidFill>
                  <a:schemeClr val="tx2">
                    <a:lumMod val="50000"/>
                  </a:schemeClr>
                </a:solidFill>
                <a:latin typeface="Liberation Sans" panose="020B0604020202020204" pitchFamily="34" charset="0"/>
              </a:rPr>
              <a:t>Liquidity ratios</a:t>
            </a:r>
            <a:r>
              <a:rPr lang="en-US" altLang="en-US" sz="2300" b="0" dirty="0">
                <a:solidFill>
                  <a:schemeClr val="tx2">
                    <a:lumMod val="50000"/>
                  </a:schemeClr>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measure the short-term ability to pay maturing obligations and to meet unexpected needs for cash.</a:t>
            </a:r>
          </a:p>
        </p:txBody>
      </p:sp>
      <p:sp>
        <p:nvSpPr>
          <p:cNvPr id="33798" name="Rectangle 50"/>
          <p:cNvSpPr>
            <a:spLocks noChangeArrowheads="1"/>
          </p:cNvSpPr>
          <p:nvPr/>
        </p:nvSpPr>
        <p:spPr bwMode="auto">
          <a:xfrm>
            <a:off x="2667000" y="5803373"/>
            <a:ext cx="4648200" cy="886397"/>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a:extLst/>
        </p:spPr>
        <p:txBody>
          <a:bodyPr wrap="square" tIns="91440" rIns="91440" bIns="91440">
            <a:spAutoFit/>
          </a:bodyPr>
          <a:lstStyle/>
          <a:p>
            <a:pPr marL="53975" algn="l">
              <a:lnSpc>
                <a:spcPct val="120000"/>
              </a:lnSpc>
            </a:pPr>
            <a:r>
              <a:rPr lang="en-US" altLang="en-US" sz="1900" dirty="0">
                <a:latin typeface="Liberation Sans" panose="020B0604020202020204" pitchFamily="34" charset="0"/>
              </a:rPr>
              <a:t>For every dollar of current liabilities, Best Buy has $1.41 of current assets.</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A CLASSIFIED BALANCE SHEET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424752"/>
            <a:ext cx="8534400" cy="319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2248" y="5655943"/>
            <a:ext cx="18288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Arial" charset="0"/>
              </a:rPr>
              <a:t>ILLUSTRATION 2-14</a:t>
            </a:r>
          </a:p>
          <a:p>
            <a:pPr algn="l"/>
            <a:r>
              <a:rPr lang="en-US" sz="1200" dirty="0">
                <a:latin typeface="Arial" charset="0"/>
              </a:rPr>
              <a:t>Current ratio</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
        <p:nvSpPr>
          <p:cNvPr id="2" name="TextBox 1"/>
          <p:cNvSpPr txBox="1"/>
          <p:nvPr/>
        </p:nvSpPr>
        <p:spPr>
          <a:xfrm>
            <a:off x="7184408" y="4218296"/>
            <a:ext cx="1143000" cy="369332"/>
          </a:xfrm>
          <a:prstGeom prst="rect">
            <a:avLst/>
          </a:prstGeom>
          <a:noFill/>
        </p:spPr>
        <p:txBody>
          <a:bodyPr wrap="square" rtlCol="0">
            <a:spAutoFit/>
          </a:bodyPr>
          <a:lstStyle/>
          <a:p>
            <a:r>
              <a:rPr lang="en-US" sz="1800" dirty="0">
                <a:solidFill>
                  <a:schemeClr val="accent3"/>
                </a:solidFill>
                <a:latin typeface="+mn-lt"/>
              </a:rPr>
              <a:t>2014</a:t>
            </a: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ears current rat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0000"/>
            <a:ext cx="58007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294" r="45000"/>
          <a:stretch/>
        </p:blipFill>
        <p:spPr bwMode="auto">
          <a:xfrm>
            <a:off x="0" y="56590"/>
            <a:ext cx="3737228" cy="668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05313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solidFill>
            <a:srgbClr val="0099CC"/>
          </a:solidFill>
          <a:ln>
            <a:noFill/>
          </a:ln>
          <a:effectLst/>
        </p:spPr>
        <p:txBody>
          <a:bodyPr lIns="90488" tIns="44450" rIns="90488" bIns="44450" anchor="ctr" anchorCtr="0"/>
          <a:lstStyle/>
          <a:p>
            <a:pPr marL="53975" algn="l"/>
            <a:r>
              <a:rPr lang="en-US" altLang="en-US" sz="2800" b="1" dirty="0">
                <a:solidFill>
                  <a:schemeClr val="accent3"/>
                </a:solidFill>
                <a:effectLst>
                  <a:outerShdw blurRad="38100" dist="38100" dir="2700000" algn="tl">
                    <a:srgbClr val="000000">
                      <a:alpha val="43137"/>
                    </a:srgbClr>
                  </a:outerShdw>
                </a:effectLst>
                <a:latin typeface="Liberation Sans" panose="020B0604020202020204" pitchFamily="34" charset="0"/>
              </a:rPr>
              <a:t>ACCOUNTING ACROSS THE ORGANIZATION</a:t>
            </a:r>
          </a:p>
        </p:txBody>
      </p:sp>
      <p:sp>
        <p:nvSpPr>
          <p:cNvPr id="2" name="Rectangle 1"/>
          <p:cNvSpPr/>
          <p:nvPr/>
        </p:nvSpPr>
        <p:spPr>
          <a:xfrm>
            <a:off x="457200" y="1105480"/>
            <a:ext cx="8001000" cy="427746"/>
          </a:xfrm>
          <a:prstGeom prst="rect">
            <a:avLst/>
          </a:prstGeom>
        </p:spPr>
        <p:txBody>
          <a:bodyPr wrap="square">
            <a:spAutoFit/>
          </a:bodyPr>
          <a:lstStyle/>
          <a:p>
            <a:pPr algn="just">
              <a:lnSpc>
                <a:spcPct val="120000"/>
              </a:lnSpc>
              <a:spcBef>
                <a:spcPts val="600"/>
              </a:spcBef>
            </a:pPr>
            <a:r>
              <a:rPr lang="en-US" sz="2000" b="1" i="0" dirty="0">
                <a:solidFill>
                  <a:srgbClr val="FF0000"/>
                </a:solidFill>
                <a:effectLst/>
                <a:latin typeface="Liberation Sans" panose="020B0604020202020204" pitchFamily="34" charset="0"/>
              </a:rPr>
              <a:t>Can a Company Be TOO Liquid?</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604" t="6470" r="35364" b="22057"/>
          <a:stretch/>
        </p:blipFill>
        <p:spPr bwMode="auto">
          <a:xfrm>
            <a:off x="5517897" y="1338588"/>
            <a:ext cx="3495019" cy="475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666" t="8395" r="16050" b="60298"/>
          <a:stretch/>
        </p:blipFill>
        <p:spPr bwMode="auto">
          <a:xfrm rot="20510474">
            <a:off x="155361" y="2743200"/>
            <a:ext cx="5029200" cy="169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560675"/>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paconsulting.wpengine.com/wp-content/uploads/2017/06/BH-Portfolio-W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71600"/>
            <a:ext cx="6248400" cy="49757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57200" y="381000"/>
            <a:ext cx="8001000" cy="762000"/>
          </a:xfrm>
          <a:prstGeom prst="rect">
            <a:avLst/>
          </a:prstGeom>
          <a:solidFill>
            <a:srgbClr val="0099CC"/>
          </a:solidFill>
          <a:ln>
            <a:noFill/>
          </a:ln>
          <a:effectLst/>
        </p:spPr>
        <p:txBody>
          <a:bodyPr lIns="90488" tIns="44450" rIns="90488" bIns="44450" anchor="ctr" anchorCtr="0"/>
          <a:lstStyle/>
          <a:p>
            <a:pPr marL="53975"/>
            <a:r>
              <a:rPr lang="en-US" altLang="en-US" sz="2800" b="1" dirty="0">
                <a:solidFill>
                  <a:schemeClr val="accent3"/>
                </a:solidFill>
                <a:effectLst>
                  <a:outerShdw blurRad="38100" dist="38100" dir="2700000" algn="tl">
                    <a:srgbClr val="000000">
                      <a:alpha val="43137"/>
                    </a:srgbClr>
                  </a:outerShdw>
                </a:effectLst>
                <a:latin typeface="Liberation Sans" panose="020B0604020202020204" pitchFamily="34" charset="0"/>
              </a:rPr>
              <a:t>ACCOUNTING ACROSS THE ORGANIZATION</a:t>
            </a:r>
          </a:p>
          <a:p>
            <a:pPr marL="53975"/>
            <a:r>
              <a:rPr lang="en-US" altLang="en-US" sz="2800" b="1" dirty="0">
                <a:solidFill>
                  <a:srgbClr val="FFFF00"/>
                </a:solidFill>
                <a:effectLst>
                  <a:outerShdw blurRad="38100" dist="38100" dir="2700000" algn="tl">
                    <a:srgbClr val="000000">
                      <a:alpha val="43137"/>
                    </a:srgbClr>
                  </a:outerShdw>
                </a:effectLst>
                <a:latin typeface="Liberation Sans" panose="020B0604020202020204" pitchFamily="34" charset="0"/>
              </a:rPr>
              <a:t>Berkshire Hathaway</a:t>
            </a:r>
          </a:p>
        </p:txBody>
      </p:sp>
      <p:sp>
        <p:nvSpPr>
          <p:cNvPr id="2" name="TextBox 1"/>
          <p:cNvSpPr txBox="1"/>
          <p:nvPr/>
        </p:nvSpPr>
        <p:spPr>
          <a:xfrm>
            <a:off x="171212" y="2362200"/>
            <a:ext cx="1061509" cy="461665"/>
          </a:xfrm>
          <a:prstGeom prst="rect">
            <a:avLst/>
          </a:prstGeom>
          <a:noFill/>
        </p:spPr>
        <p:txBody>
          <a:bodyPr wrap="none" rtlCol="0">
            <a:spAutoFit/>
          </a:bodyPr>
          <a:lstStyle/>
          <a:p>
            <a:r>
              <a:rPr lang="en-US" dirty="0">
                <a:hlinkClick r:id="rId3"/>
              </a:rPr>
              <a:t>BRK.A</a:t>
            </a:r>
            <a:endParaRPr lang="en-US" dirty="0"/>
          </a:p>
        </p:txBody>
      </p:sp>
      <p:pic>
        <p:nvPicPr>
          <p:cNvPr id="2052" name="Picture 4" descr="https://specials-images.forbesimg.com/imageserve/5babb7f1a7ea4342a948b79a/416x416.jpg?background=000000&amp;cropX1=674&amp;cropX2=3174&amp;cropY1=1695&amp;cropY2=4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971800"/>
            <a:ext cx="2278062" cy="227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78616"/>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609600" y="1295400"/>
            <a:ext cx="5105400" cy="287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0287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Tx/>
              <a:buFontTx/>
              <a:buNone/>
            </a:pPr>
            <a:r>
              <a:rPr lang="en-US" altLang="en-US" sz="2600" dirty="0">
                <a:solidFill>
                  <a:srgbClr val="E20000"/>
                </a:solidFill>
                <a:latin typeface="Liberation Sans" panose="020B0604020202020204" pitchFamily="34" charset="0"/>
              </a:rPr>
              <a:t>Solvency</a:t>
            </a:r>
            <a:r>
              <a:rPr lang="en-US" altLang="en-US" sz="2300" b="0" dirty="0">
                <a:solidFill>
                  <a:schemeClr val="tx1"/>
                </a:solidFill>
                <a:latin typeface="Liberation Sans" panose="020B0604020202020204" pitchFamily="34" charset="0"/>
              </a:rPr>
              <a:t>—the ability to pay interest as it comes due and to repay the balance of a debt due at its maturity. </a:t>
            </a:r>
          </a:p>
          <a:p>
            <a:pPr>
              <a:lnSpc>
                <a:spcPct val="120000"/>
              </a:lnSpc>
              <a:spcBef>
                <a:spcPct val="50000"/>
              </a:spcBef>
              <a:buClrTx/>
              <a:buSzTx/>
              <a:buFontTx/>
              <a:buNone/>
            </a:pPr>
            <a:r>
              <a:rPr lang="en-US" altLang="en-US" sz="2300" dirty="0">
                <a:solidFill>
                  <a:schemeClr val="tx2">
                    <a:lumMod val="50000"/>
                  </a:schemeClr>
                </a:solidFill>
                <a:latin typeface="Liberation Sans" panose="020B0604020202020204" pitchFamily="34" charset="0"/>
              </a:rPr>
              <a:t>Solvency ratios</a:t>
            </a:r>
            <a:r>
              <a:rPr lang="en-US" altLang="en-US" sz="2300" b="0" dirty="0">
                <a:solidFill>
                  <a:schemeClr val="tx2">
                    <a:lumMod val="50000"/>
                  </a:schemeClr>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measure the ability of the company to survive over a long period of time.</a:t>
            </a:r>
          </a:p>
        </p:txBody>
      </p:sp>
      <p:sp>
        <p:nvSpPr>
          <p:cNvPr id="35846" name="Rectangle 13"/>
          <p:cNvSpPr>
            <a:spLocks noChangeArrowheads="1"/>
          </p:cNvSpPr>
          <p:nvPr/>
        </p:nvSpPr>
        <p:spPr bwMode="auto">
          <a:xfrm>
            <a:off x="34031" y="4876800"/>
            <a:ext cx="4572000" cy="1107996"/>
          </a:xfrm>
          <a:prstGeom prst="rect">
            <a:avLst/>
          </a:prstGeom>
          <a:noFill/>
          <a:ln w="19050" cap="sq" algn="ctr">
            <a:solidFill>
              <a:srgbClr val="0000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800" dirty="0">
                <a:solidFill>
                  <a:srgbClr val="E20000"/>
                </a:solidFill>
                <a:latin typeface="Liberation Sans" panose="020B0604020202020204" pitchFamily="34" charset="0"/>
              </a:rPr>
              <a:t>▼</a:t>
            </a:r>
            <a:r>
              <a:rPr lang="en-US" altLang="en-US" sz="1600" dirty="0">
                <a:solidFill>
                  <a:srgbClr val="E20000"/>
                </a:solidFill>
                <a:latin typeface="Liberation Sans" panose="020B0604020202020204" pitchFamily="34" charset="0"/>
              </a:rPr>
              <a:t>Helpful Hint</a:t>
            </a:r>
            <a:r>
              <a:rPr lang="en-US" altLang="en-US" sz="1400" b="0" dirty="0">
                <a:solidFill>
                  <a:srgbClr val="E20000"/>
                </a:solidFill>
                <a:latin typeface="Liberation Sans" panose="020B0604020202020204" pitchFamily="34" charset="0"/>
              </a:rPr>
              <a:t>  </a:t>
            </a:r>
            <a:r>
              <a:rPr lang="en-US" altLang="en-US" sz="1600" b="0" dirty="0">
                <a:solidFill>
                  <a:schemeClr val="tx1"/>
                </a:solidFill>
                <a:latin typeface="Liberation Sans" panose="020B0604020202020204" pitchFamily="34" charset="0"/>
              </a:rPr>
              <a:t>Some users evaluate solvency using a ratio of liabilities divided by stockholders’ equity. The higher this “debt to equity” ratio, the lower is a company’s solvency.</a:t>
            </a:r>
          </a:p>
        </p:txBody>
      </p:sp>
      <p:sp>
        <p:nvSpPr>
          <p:cNvPr id="8" name="Line 12"/>
          <p:cNvSpPr>
            <a:spLocks noChangeShapeType="1"/>
          </p:cNvSpPr>
          <p:nvPr/>
        </p:nvSpPr>
        <p:spPr bwMode="auto">
          <a:xfrm>
            <a:off x="304800" y="12954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A CLASSIFIED </a:t>
            </a:r>
          </a:p>
          <a:p>
            <a:pPr algn="l"/>
            <a:r>
              <a:rPr lang="en-US" altLang="en-US" sz="3200" b="1" dirty="0">
                <a:solidFill>
                  <a:schemeClr val="tx2">
                    <a:lumMod val="50000"/>
                  </a:schemeClr>
                </a:solidFill>
                <a:latin typeface="Liberation Sans" panose="020B0604020202020204" pitchFamily="34" charset="0"/>
              </a:rPr>
              <a:t>BALANCE SHEET</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39" t="3125" r="53714" b="5469"/>
          <a:stretch/>
        </p:blipFill>
        <p:spPr bwMode="auto">
          <a:xfrm>
            <a:off x="5797487" y="81879"/>
            <a:ext cx="3041713" cy="673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4"/>
          <p:cNvSpPr>
            <a:spLocks noChangeArrowheads="1"/>
          </p:cNvSpPr>
          <p:nvPr/>
        </p:nvSpPr>
        <p:spPr bwMode="auto">
          <a:xfrm>
            <a:off x="2590800" y="5756651"/>
            <a:ext cx="5105400" cy="886397"/>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a:extLst/>
        </p:spPr>
        <p:txBody>
          <a:bodyPr wrap="square" tIns="91440" rIns="91440" bIns="91440">
            <a:spAutoFit/>
          </a:bodyPr>
          <a:lstStyle/>
          <a:p>
            <a:pPr marL="53975" algn="l">
              <a:lnSpc>
                <a:spcPct val="120000"/>
              </a:lnSpc>
            </a:pPr>
            <a:r>
              <a:rPr lang="en-US" altLang="en-US" sz="1900" dirty="0">
                <a:latin typeface="Liberation Sans" panose="020B0604020202020204" pitchFamily="34" charset="0"/>
              </a:rPr>
              <a:t>The 2014 ratio means that every dollar of assets was financed by 72 cents of debt.</a:t>
            </a:r>
          </a:p>
        </p:txBody>
      </p:sp>
      <p:sp>
        <p:nvSpPr>
          <p:cNvPr id="36869" name="Rectangle 6"/>
          <p:cNvSpPr>
            <a:spLocks noChangeArrowheads="1"/>
          </p:cNvSpPr>
          <p:nvPr/>
        </p:nvSpPr>
        <p:spPr bwMode="auto">
          <a:xfrm>
            <a:off x="609600" y="1295400"/>
            <a:ext cx="8153400"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0287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45000"/>
              </a:spcBef>
              <a:buClrTx/>
              <a:buSzTx/>
              <a:buFontTx/>
              <a:buNone/>
            </a:pPr>
            <a:r>
              <a:rPr lang="en-US" altLang="en-US" sz="2300" dirty="0">
                <a:solidFill>
                  <a:schemeClr val="tx2">
                    <a:lumMod val="50000"/>
                  </a:schemeClr>
                </a:solidFill>
                <a:latin typeface="Liberation Sans" panose="020B0604020202020204" pitchFamily="34" charset="0"/>
              </a:rPr>
              <a:t>Debt to assets ratio</a:t>
            </a:r>
            <a:r>
              <a:rPr lang="en-US" altLang="en-US" sz="2300" b="0" dirty="0">
                <a:solidFill>
                  <a:schemeClr val="tx2">
                    <a:lumMod val="50000"/>
                  </a:schemeClr>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measures the percentage of total financing provided by creditors rather than stockholders.</a:t>
            </a:r>
          </a:p>
        </p:txBody>
      </p:sp>
      <p:sp>
        <p:nvSpPr>
          <p:cNvPr id="1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A CLASSIFIED BALANCE SHEET</a:t>
            </a:r>
          </a:p>
        </p:txBody>
      </p:sp>
      <p:sp>
        <p:nvSpPr>
          <p:cNvPr id="18" name="Rectangle 17"/>
          <p:cNvSpPr/>
          <p:nvPr/>
        </p:nvSpPr>
        <p:spPr>
          <a:xfrm>
            <a:off x="242248" y="5655943"/>
            <a:ext cx="18288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Arial" charset="0"/>
              </a:rPr>
              <a:t>ILLUSTRATION 2-15</a:t>
            </a:r>
          </a:p>
          <a:p>
            <a:pPr algn="l"/>
            <a:r>
              <a:rPr lang="en-US" sz="1200" dirty="0">
                <a:latin typeface="Arial" charset="0"/>
              </a:rPr>
              <a:t>Debt to assets ratio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6318"/>
            <a:ext cx="8534401" cy="318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5"/>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716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8288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2860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27432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90" y="303744"/>
            <a:ext cx="7574765" cy="606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Rectangle 2"/>
          <p:cNvSpPr/>
          <p:nvPr/>
        </p:nvSpPr>
        <p:spPr>
          <a:xfrm>
            <a:off x="7137782" y="498144"/>
            <a:ext cx="189249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2-2</a:t>
            </a:r>
          </a:p>
          <a:p>
            <a:pPr algn="l"/>
            <a:r>
              <a:rPr lang="en-US" sz="1200" dirty="0">
                <a:latin typeface="Liberation Sans" panose="020B0604020202020204" pitchFamily="34" charset="0"/>
              </a:rPr>
              <a:t>Classified balance sheet</a:t>
            </a:r>
          </a:p>
        </p:txBody>
      </p:sp>
    </p:spTree>
    <p:extLst>
      <p:ext uri="{BB962C8B-B14F-4D97-AF65-F5344CB8AC3E}">
        <p14:creationId xmlns:p14="http://schemas.microsoft.com/office/powerpoint/2010/main" val="948283902"/>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3276600" cy="560388"/>
          </a:xfrm>
          <a:prstGeom prst="rect">
            <a:avLst/>
          </a:prstGeom>
          <a:solidFill>
            <a:srgbClr val="009900"/>
          </a:solidFill>
          <a:ln>
            <a:noFill/>
          </a:ln>
          <a:effectLst/>
        </p:spPr>
        <p:txBody>
          <a:bodyPr lIns="90488" tIns="44450" rIns="90488" bIns="44450" anchor="ctr" anchorCtr="0"/>
          <a:lstStyle/>
          <a:p>
            <a:pPr marL="53975" algn="l"/>
            <a:r>
              <a:rPr lang="en-US" altLang="en-US" b="1" i="0" dirty="0">
                <a:solidFill>
                  <a:schemeClr val="accent3"/>
                </a:solidFill>
                <a:latin typeface="Liberation Sans" panose="020B0604020202020204" pitchFamily="34" charset="0"/>
              </a:rPr>
              <a:t>INVESTOR INSIGHT</a:t>
            </a:r>
          </a:p>
        </p:txBody>
      </p:sp>
      <p:sp>
        <p:nvSpPr>
          <p:cNvPr id="2" name="Rectangle 1"/>
          <p:cNvSpPr/>
          <p:nvPr/>
        </p:nvSpPr>
        <p:spPr>
          <a:xfrm>
            <a:off x="457200" y="1173996"/>
            <a:ext cx="8001000" cy="4938018"/>
          </a:xfrm>
          <a:prstGeom prst="rect">
            <a:avLst/>
          </a:prstGeom>
        </p:spPr>
        <p:txBody>
          <a:bodyPr wrap="square">
            <a:spAutoFit/>
          </a:bodyPr>
          <a:lstStyle/>
          <a:p>
            <a:pPr algn="just">
              <a:lnSpc>
                <a:spcPct val="120000"/>
              </a:lnSpc>
              <a:spcBef>
                <a:spcPts val="600"/>
              </a:spcBef>
            </a:pPr>
            <a:r>
              <a:rPr lang="en-US" sz="2100" b="1" dirty="0">
                <a:latin typeface="Liberation Sans" panose="020B0604020202020204" pitchFamily="34" charset="0"/>
              </a:rPr>
              <a:t>When Debt Is Good</a:t>
            </a:r>
            <a:endParaRPr lang="en-US" sz="2100" b="1" i="0" dirty="0">
              <a:solidFill>
                <a:schemeClr val="tx1"/>
              </a:solidFill>
              <a:effectLst/>
              <a:latin typeface="Liberation Sans" panose="020B0604020202020204" pitchFamily="34" charset="0"/>
            </a:endParaRPr>
          </a:p>
          <a:p>
            <a:pPr algn="l">
              <a:lnSpc>
                <a:spcPct val="120000"/>
              </a:lnSpc>
              <a:spcBef>
                <a:spcPts val="600"/>
              </a:spcBef>
            </a:pPr>
            <a:r>
              <a:rPr lang="en-US" sz="2100" dirty="0">
                <a:latin typeface="Liberation Sans" panose="020B0604020202020204" pitchFamily="34" charset="0"/>
              </a:rPr>
              <a:t>Debt financing differs greatly across industries and companies. Here are some debt to assets ratios for selected companies in a recent year:</a:t>
            </a:r>
          </a:p>
          <a:p>
            <a:pPr algn="l">
              <a:lnSpc>
                <a:spcPct val="120000"/>
              </a:lnSpc>
              <a:spcBef>
                <a:spcPts val="600"/>
              </a:spcBef>
              <a:tabLst>
                <a:tab pos="2060575" algn="l"/>
                <a:tab pos="4967288" algn="ctr"/>
              </a:tabLst>
            </a:pPr>
            <a:r>
              <a:rPr lang="en-US" sz="2100" dirty="0">
                <a:latin typeface="Liberation Sans" panose="020B0604020202020204" pitchFamily="34" charset="0"/>
              </a:rPr>
              <a:t>		</a:t>
            </a:r>
            <a:r>
              <a:rPr lang="en-US" sz="2100" b="1" dirty="0">
                <a:latin typeface="Liberation Sans" panose="020B0604020202020204" pitchFamily="34" charset="0"/>
              </a:rPr>
              <a:t>Debt to</a:t>
            </a:r>
          </a:p>
          <a:p>
            <a:pPr algn="l">
              <a:lnSpc>
                <a:spcPct val="120000"/>
              </a:lnSpc>
              <a:spcBef>
                <a:spcPts val="0"/>
              </a:spcBef>
              <a:tabLst>
                <a:tab pos="2060575" algn="l"/>
                <a:tab pos="4967288" algn="ctr"/>
              </a:tabLst>
            </a:pPr>
            <a:r>
              <a:rPr lang="en-US" sz="2100" b="1" dirty="0">
                <a:latin typeface="Liberation Sans" panose="020B0604020202020204" pitchFamily="34" charset="0"/>
              </a:rPr>
              <a:t>		Assets Ratio</a:t>
            </a:r>
          </a:p>
          <a:p>
            <a:pPr algn="l">
              <a:lnSpc>
                <a:spcPct val="120000"/>
              </a:lnSpc>
              <a:spcBef>
                <a:spcPts val="600"/>
              </a:spcBef>
              <a:tabLst>
                <a:tab pos="2060575" algn="l"/>
                <a:tab pos="4967288" algn="ctr"/>
              </a:tabLst>
            </a:pPr>
            <a:r>
              <a:rPr lang="en-US" sz="2100" dirty="0">
                <a:latin typeface="Liberation Sans" panose="020B0604020202020204" pitchFamily="34" charset="0"/>
              </a:rPr>
              <a:t>	</a:t>
            </a:r>
            <a:r>
              <a:rPr lang="en-US" sz="2100" dirty="0">
                <a:solidFill>
                  <a:srgbClr val="E20000"/>
                </a:solidFill>
                <a:latin typeface="Liberation Sans" panose="020B0604020202020204" pitchFamily="34" charset="0"/>
              </a:rPr>
              <a:t>Google </a:t>
            </a:r>
            <a:r>
              <a:rPr lang="en-US" sz="2100" dirty="0">
                <a:latin typeface="Liberation Sans" panose="020B0604020202020204" pitchFamily="34" charset="0"/>
              </a:rPr>
              <a:t>	23%</a:t>
            </a:r>
          </a:p>
          <a:p>
            <a:pPr algn="l">
              <a:lnSpc>
                <a:spcPct val="120000"/>
              </a:lnSpc>
              <a:spcBef>
                <a:spcPts val="600"/>
              </a:spcBef>
              <a:tabLst>
                <a:tab pos="2060575" algn="l"/>
                <a:tab pos="4967288" algn="ctr"/>
              </a:tabLst>
            </a:pPr>
            <a:r>
              <a:rPr lang="en-US" sz="2100" dirty="0">
                <a:latin typeface="Liberation Sans" panose="020B0604020202020204" pitchFamily="34" charset="0"/>
              </a:rPr>
              <a:t>	</a:t>
            </a:r>
            <a:r>
              <a:rPr lang="en-US" sz="2100" dirty="0">
                <a:solidFill>
                  <a:srgbClr val="E20000"/>
                </a:solidFill>
                <a:latin typeface="Liberation Sans" panose="020B0604020202020204" pitchFamily="34" charset="0"/>
              </a:rPr>
              <a:t>Nike </a:t>
            </a:r>
            <a:r>
              <a:rPr lang="en-US" sz="2100" dirty="0">
                <a:latin typeface="Liberation Sans" panose="020B0604020202020204" pitchFamily="34" charset="0"/>
              </a:rPr>
              <a:t>	41%</a:t>
            </a:r>
          </a:p>
          <a:p>
            <a:pPr algn="l">
              <a:lnSpc>
                <a:spcPct val="120000"/>
              </a:lnSpc>
              <a:spcBef>
                <a:spcPts val="600"/>
              </a:spcBef>
              <a:tabLst>
                <a:tab pos="2060575" algn="l"/>
                <a:tab pos="4967288" algn="ctr"/>
              </a:tabLst>
            </a:pPr>
            <a:r>
              <a:rPr lang="en-US" sz="2100" dirty="0">
                <a:solidFill>
                  <a:srgbClr val="E20000"/>
                </a:solidFill>
                <a:latin typeface="Liberation Sans" panose="020B0604020202020204" pitchFamily="34" charset="0"/>
              </a:rPr>
              <a:t>	Microsoft </a:t>
            </a:r>
            <a:r>
              <a:rPr lang="en-US" sz="2100" dirty="0">
                <a:latin typeface="Liberation Sans" panose="020B0604020202020204" pitchFamily="34" charset="0"/>
              </a:rPr>
              <a:t>	48%</a:t>
            </a:r>
          </a:p>
          <a:p>
            <a:pPr algn="l">
              <a:lnSpc>
                <a:spcPct val="120000"/>
              </a:lnSpc>
              <a:spcBef>
                <a:spcPts val="600"/>
              </a:spcBef>
              <a:tabLst>
                <a:tab pos="2060575" algn="l"/>
                <a:tab pos="4967288" algn="ctr"/>
              </a:tabLst>
            </a:pPr>
            <a:r>
              <a:rPr lang="en-US" sz="2100" dirty="0">
                <a:latin typeface="Liberation Sans" panose="020B0604020202020204" pitchFamily="34" charset="0"/>
              </a:rPr>
              <a:t>	</a:t>
            </a:r>
            <a:r>
              <a:rPr lang="en-US" sz="2100" dirty="0">
                <a:solidFill>
                  <a:srgbClr val="E20000"/>
                </a:solidFill>
                <a:latin typeface="Liberation Sans" panose="020B0604020202020204" pitchFamily="34" charset="0"/>
              </a:rPr>
              <a:t>ExxonMobil </a:t>
            </a:r>
            <a:r>
              <a:rPr lang="en-US" sz="2100" dirty="0">
                <a:latin typeface="Liberation Sans" panose="020B0604020202020204" pitchFamily="34" charset="0"/>
              </a:rPr>
              <a:t>	48%</a:t>
            </a:r>
          </a:p>
          <a:p>
            <a:pPr algn="l">
              <a:lnSpc>
                <a:spcPct val="120000"/>
              </a:lnSpc>
              <a:spcBef>
                <a:spcPts val="600"/>
              </a:spcBef>
              <a:tabLst>
                <a:tab pos="2060575" algn="l"/>
                <a:tab pos="4967288" algn="ctr"/>
              </a:tabLst>
            </a:pPr>
            <a:r>
              <a:rPr lang="en-US" sz="2100" dirty="0">
                <a:latin typeface="Liberation Sans" panose="020B0604020202020204" pitchFamily="34" charset="0"/>
              </a:rPr>
              <a:t>	</a:t>
            </a:r>
            <a:r>
              <a:rPr lang="en-US" sz="2100" dirty="0">
                <a:solidFill>
                  <a:srgbClr val="E20000"/>
                </a:solidFill>
                <a:latin typeface="Liberation Sans" panose="020B0604020202020204" pitchFamily="34" charset="0"/>
              </a:rPr>
              <a:t>General Motors </a:t>
            </a:r>
            <a:r>
              <a:rPr lang="en-US" sz="2100" dirty="0">
                <a:latin typeface="Liberation Sans" panose="020B0604020202020204" pitchFamily="34" charset="0"/>
              </a:rPr>
              <a:t>	74%</a:t>
            </a:r>
          </a:p>
        </p:txBody>
      </p:sp>
      <p:cxnSp>
        <p:nvCxnSpPr>
          <p:cNvPr id="8" name="Straight Connector 7"/>
          <p:cNvCxnSpPr/>
          <p:nvPr/>
        </p:nvCxnSpPr>
        <p:spPr bwMode="auto">
          <a:xfrm>
            <a:off x="4661848" y="3670301"/>
            <a:ext cx="1676400"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extLst>
      <p:ext uri="{BB962C8B-B14F-4D97-AF65-F5344CB8AC3E}">
        <p14:creationId xmlns:p14="http://schemas.microsoft.com/office/powerpoint/2010/main" val="83669451"/>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457200" y="1295400"/>
            <a:ext cx="8305800" cy="318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914650" algn="l"/>
              </a:tabLst>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tabLst>
                <a:tab pos="2914650" algn="l"/>
              </a:tabLst>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tabLst>
                <a:tab pos="2914650" algn="l"/>
              </a:tabLst>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tabLst>
                <a:tab pos="2914650" algn="l"/>
              </a:tabLst>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tabLst>
                <a:tab pos="2914650" algn="l"/>
              </a:tabLst>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tabLst>
                <a:tab pos="2914650" algn="l"/>
              </a:tabLst>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tabLst>
                <a:tab pos="2914650" algn="l"/>
              </a:tabLst>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tabLst>
                <a:tab pos="2914650" algn="l"/>
              </a:tabLst>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tabLst>
                <a:tab pos="2914650" algn="l"/>
              </a:tabLst>
              <a:defRPr sz="2000" b="1">
                <a:solidFill>
                  <a:schemeClr val="bg2"/>
                </a:solidFill>
                <a:latin typeface="Arial" charset="0"/>
              </a:defRPr>
            </a:lvl9pPr>
          </a:lstStyle>
          <a:p>
            <a:pPr>
              <a:lnSpc>
                <a:spcPct val="115000"/>
              </a:lnSpc>
              <a:spcBef>
                <a:spcPct val="45000"/>
              </a:spcBef>
              <a:buClrTx/>
              <a:buSzTx/>
              <a:buFontTx/>
              <a:buNone/>
              <a:tabLst/>
            </a:pPr>
            <a:r>
              <a:rPr lang="en-US" altLang="en-US" sz="2300" b="0" dirty="0">
                <a:solidFill>
                  <a:schemeClr val="tx1"/>
                </a:solidFill>
                <a:latin typeface="Liberation Sans" panose="020B0604020202020204" pitchFamily="34" charset="0"/>
              </a:rPr>
              <a:t>In the Statement of Cash Flows, </a:t>
            </a:r>
            <a:r>
              <a:rPr lang="en-US" altLang="en-US" sz="2300" dirty="0">
                <a:solidFill>
                  <a:schemeClr val="tx1"/>
                </a:solidFill>
                <a:latin typeface="Liberation Sans" panose="020B0604020202020204" pitchFamily="34" charset="0"/>
              </a:rPr>
              <a:t>cash provided by operating activities</a:t>
            </a:r>
            <a:r>
              <a:rPr lang="en-US" altLang="en-US" sz="2300" b="0" dirty="0">
                <a:solidFill>
                  <a:schemeClr val="tx1"/>
                </a:solidFill>
                <a:latin typeface="Liberation Sans" panose="020B0604020202020204" pitchFamily="34" charset="0"/>
              </a:rPr>
              <a:t> fails to take into account that a company must invest in new property, plant, and equipment and must maintain dividends at current levels to satisfy investors.</a:t>
            </a:r>
          </a:p>
          <a:p>
            <a:pPr>
              <a:lnSpc>
                <a:spcPct val="115000"/>
              </a:lnSpc>
              <a:spcBef>
                <a:spcPct val="70000"/>
              </a:spcBef>
              <a:buClrTx/>
              <a:buSzTx/>
              <a:buFontTx/>
              <a:buNone/>
            </a:pPr>
            <a:r>
              <a:rPr lang="en-US" altLang="en-US" sz="2300" dirty="0">
                <a:solidFill>
                  <a:schemeClr val="tx2">
                    <a:lumMod val="50000"/>
                  </a:schemeClr>
                </a:solidFill>
                <a:latin typeface="Liberation Sans" panose="020B0604020202020204" pitchFamily="34" charset="0"/>
              </a:rPr>
              <a:t>Free cash flow</a:t>
            </a:r>
            <a:r>
              <a:rPr lang="en-US" altLang="en-US" sz="2300" b="0" dirty="0">
                <a:solidFill>
                  <a:schemeClr val="tx2">
                    <a:lumMod val="50000"/>
                  </a:schemeClr>
                </a:solidFill>
                <a:latin typeface="Liberation Sans" panose="020B0604020202020204" pitchFamily="34" charset="0"/>
              </a:rPr>
              <a:t> </a:t>
            </a:r>
            <a:r>
              <a:rPr lang="en-US" sz="2300" b="0" dirty="0">
                <a:solidFill>
                  <a:schemeClr val="tx1"/>
                </a:solidFill>
                <a:latin typeface="Liberation Sans" panose="020B0604020202020204" pitchFamily="34" charset="0"/>
              </a:rPr>
              <a:t>describes the net cash provided by operating activities after adjusting for capital expenditures and dividends paid.</a:t>
            </a:r>
            <a:endParaRPr lang="en-US" altLang="en-US" sz="2300" b="0" dirty="0">
              <a:solidFill>
                <a:schemeClr val="tx1"/>
              </a:solidFill>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2"/>
          <p:cNvSpPr>
            <a:spLocks noChangeArrowheads="1"/>
          </p:cNvSpPr>
          <p:nvPr/>
        </p:nvSpPr>
        <p:spPr bwMode="auto">
          <a:xfrm>
            <a:off x="304800" y="304800"/>
            <a:ext cx="8610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THE STATEMENT OF CASH FLOWS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34334"/>
            <a:ext cx="8534400" cy="100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2608" y="5683239"/>
            <a:ext cx="2035792"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Arial" charset="0"/>
              </a:rPr>
              <a:t>ILLUSTRATION 2-16</a:t>
            </a:r>
          </a:p>
          <a:p>
            <a:pPr algn="l"/>
            <a:r>
              <a:rPr lang="en-US" sz="1200" dirty="0">
                <a:latin typeface="Arial" charset="0"/>
              </a:rPr>
              <a:t>Free cash flow</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457200" y="1295400"/>
            <a:ext cx="8305800" cy="211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914650" algn="l"/>
              </a:tabLst>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tabLst>
                <a:tab pos="2914650" algn="l"/>
              </a:tabLst>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tabLst>
                <a:tab pos="2914650" algn="l"/>
              </a:tabLst>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tabLst>
                <a:tab pos="2914650" algn="l"/>
              </a:tabLst>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tabLst>
                <a:tab pos="2914650" algn="l"/>
              </a:tabLst>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tabLst>
                <a:tab pos="2914650" algn="l"/>
              </a:tabLst>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tabLst>
                <a:tab pos="2914650" algn="l"/>
              </a:tabLst>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tabLst>
                <a:tab pos="2914650" algn="l"/>
              </a:tabLst>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tabLst>
                <a:tab pos="2914650" algn="l"/>
              </a:tabLst>
              <a:defRPr sz="2000" b="1">
                <a:solidFill>
                  <a:schemeClr val="bg2"/>
                </a:solidFill>
                <a:latin typeface="Arial" charset="0"/>
              </a:defRPr>
            </a:lvl9pPr>
          </a:lstStyle>
          <a:p>
            <a:pPr>
              <a:lnSpc>
                <a:spcPct val="125000"/>
              </a:lnSpc>
              <a:spcBef>
                <a:spcPct val="45000"/>
              </a:spcBef>
              <a:buClrTx/>
              <a:buSzTx/>
              <a:buFontTx/>
              <a:buNone/>
              <a:tabLst/>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MPC produced and sold 10,000 personal computers this year. It reported $100,000 cash provided by operating activities. In order to maintain production at 10,000 computers, MPC invested $15,000 in equipment. It chose to pay $5,000 in dividends.  Calculate free cash flow.</a:t>
            </a:r>
          </a:p>
        </p:txBody>
      </p:sp>
      <p:sp>
        <p:nvSpPr>
          <p:cNvPr id="851981" name="Rectangle 13"/>
          <p:cNvSpPr>
            <a:spLocks noChangeArrowheads="1"/>
          </p:cNvSpPr>
          <p:nvPr/>
        </p:nvSpPr>
        <p:spPr bwMode="auto">
          <a:xfrm>
            <a:off x="457200" y="3657600"/>
            <a:ext cx="83058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914650" algn="l"/>
                <a:tab pos="7486650" algn="r"/>
              </a:tabLst>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tabLst>
                <a:tab pos="2914650" algn="l"/>
                <a:tab pos="7486650" algn="r"/>
              </a:tabLst>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tabLst>
                <a:tab pos="2914650" algn="l"/>
                <a:tab pos="7486650" algn="r"/>
              </a:tabLst>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tabLst>
                <a:tab pos="2914650" algn="l"/>
                <a:tab pos="7486650" algn="r"/>
              </a:tabLst>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tabLst>
                <a:tab pos="2914650" algn="l"/>
                <a:tab pos="7486650" algn="r"/>
              </a:tabLst>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tabLst>
                <a:tab pos="2914650" algn="l"/>
                <a:tab pos="7486650" algn="r"/>
              </a:tabLst>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tabLst>
                <a:tab pos="2914650" algn="l"/>
                <a:tab pos="7486650" algn="r"/>
              </a:tabLst>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tabLst>
                <a:tab pos="2914650" algn="l"/>
                <a:tab pos="7486650" algn="r"/>
              </a:tabLst>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tabLst>
                <a:tab pos="2914650" algn="l"/>
                <a:tab pos="7486650" algn="r"/>
              </a:tabLst>
              <a:defRPr sz="2000" b="1">
                <a:solidFill>
                  <a:schemeClr val="bg2"/>
                </a:solidFill>
                <a:latin typeface="Arial" charset="0"/>
              </a:defRPr>
            </a:lvl9pPr>
          </a:lstStyle>
          <a:p>
            <a:pPr>
              <a:lnSpc>
                <a:spcPct val="115000"/>
              </a:lnSpc>
              <a:spcBef>
                <a:spcPct val="45000"/>
              </a:spcBef>
              <a:buClrTx/>
              <a:buSzTx/>
              <a:buFontTx/>
              <a:buNone/>
              <a:tabLst>
                <a:tab pos="2914650" algn="l"/>
                <a:tab pos="7834313" algn="r"/>
              </a:tabLst>
            </a:pPr>
            <a:r>
              <a:rPr lang="en-US" altLang="en-US" sz="2100" b="0" dirty="0">
                <a:solidFill>
                  <a:schemeClr val="tx1"/>
                </a:solidFill>
                <a:latin typeface="Liberation Sans" panose="020B0604020202020204" pitchFamily="34" charset="0"/>
              </a:rPr>
              <a:t>Cash provided by operating activities 	$100,000</a:t>
            </a:r>
          </a:p>
          <a:p>
            <a:pPr>
              <a:lnSpc>
                <a:spcPct val="115000"/>
              </a:lnSpc>
              <a:spcBef>
                <a:spcPct val="45000"/>
              </a:spcBef>
              <a:buClrTx/>
              <a:buSzTx/>
              <a:buFontTx/>
              <a:buNone/>
              <a:tabLst>
                <a:tab pos="2914650" algn="l"/>
                <a:tab pos="7834313" algn="r"/>
              </a:tabLst>
            </a:pPr>
            <a:r>
              <a:rPr lang="en-US" altLang="en-US" sz="2100" b="0" dirty="0">
                <a:solidFill>
                  <a:schemeClr val="tx1"/>
                </a:solidFill>
                <a:latin typeface="Liberation Sans" panose="020B0604020202020204" pitchFamily="34" charset="0"/>
              </a:rPr>
              <a:t>Less: Expenditures on property, plant, and equipment 	-15,000</a:t>
            </a:r>
          </a:p>
          <a:p>
            <a:pPr>
              <a:lnSpc>
                <a:spcPct val="115000"/>
              </a:lnSpc>
              <a:spcBef>
                <a:spcPct val="45000"/>
              </a:spcBef>
              <a:buClrTx/>
              <a:buSzTx/>
              <a:buFontTx/>
              <a:buNone/>
              <a:tabLst>
                <a:tab pos="2914650" algn="l"/>
                <a:tab pos="7834313" algn="r"/>
              </a:tabLst>
            </a:pPr>
            <a:r>
              <a:rPr lang="en-US" altLang="en-US" sz="2100" b="0" dirty="0">
                <a:solidFill>
                  <a:schemeClr val="tx1"/>
                </a:solidFill>
                <a:latin typeface="Liberation Sans" panose="020B0604020202020204" pitchFamily="34" charset="0"/>
              </a:rPr>
              <a:t>Dividends paid 		5,000</a:t>
            </a:r>
          </a:p>
          <a:p>
            <a:pPr>
              <a:lnSpc>
                <a:spcPct val="115000"/>
              </a:lnSpc>
              <a:spcBef>
                <a:spcPct val="45000"/>
              </a:spcBef>
              <a:buClrTx/>
              <a:buSzTx/>
              <a:buFontTx/>
              <a:buNone/>
              <a:tabLst>
                <a:tab pos="2914650" algn="l"/>
                <a:tab pos="7834313" algn="r"/>
              </a:tabLst>
            </a:pPr>
            <a:r>
              <a:rPr lang="en-US" altLang="en-US" sz="2100" b="0" dirty="0">
                <a:solidFill>
                  <a:schemeClr val="tx1"/>
                </a:solidFill>
                <a:latin typeface="Liberation Sans" panose="020B0604020202020204" pitchFamily="34" charset="0"/>
              </a:rPr>
              <a:t>Free cash flow 		$ 80,000</a:t>
            </a:r>
          </a:p>
        </p:txBody>
      </p:sp>
      <p:sp>
        <p:nvSpPr>
          <p:cNvPr id="40966" name="Line 14"/>
          <p:cNvSpPr>
            <a:spLocks noChangeShapeType="1"/>
          </p:cNvSpPr>
          <p:nvPr/>
        </p:nvSpPr>
        <p:spPr bwMode="auto">
          <a:xfrm>
            <a:off x="7154840" y="5181600"/>
            <a:ext cx="1219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0967" name="Line 15"/>
          <p:cNvSpPr>
            <a:spLocks noChangeShapeType="1"/>
          </p:cNvSpPr>
          <p:nvPr/>
        </p:nvSpPr>
        <p:spPr bwMode="auto">
          <a:xfrm>
            <a:off x="7154840" y="5638800"/>
            <a:ext cx="1219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0968" name="Line 16"/>
          <p:cNvSpPr>
            <a:spLocks noChangeShapeType="1"/>
          </p:cNvSpPr>
          <p:nvPr/>
        </p:nvSpPr>
        <p:spPr bwMode="auto">
          <a:xfrm>
            <a:off x="7154840" y="5715000"/>
            <a:ext cx="1219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2"/>
          <p:cNvSpPr>
            <a:spLocks noChangeArrowheads="1"/>
          </p:cNvSpPr>
          <p:nvPr/>
        </p:nvSpPr>
        <p:spPr bwMode="auto">
          <a:xfrm>
            <a:off x="304800" y="304800"/>
            <a:ext cx="8610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USING THE STATEMENT OF CASH FLOWS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1981">
                                            <p:txEl>
                                              <p:pRg st="0" end="0"/>
                                            </p:txEl>
                                          </p:spTgt>
                                        </p:tgtEl>
                                        <p:attrNameLst>
                                          <p:attrName>style.visibility</p:attrName>
                                        </p:attrNameLst>
                                      </p:cBhvr>
                                      <p:to>
                                        <p:strVal val="visible"/>
                                      </p:to>
                                    </p:set>
                                    <p:animEffect transition="in" filter="wipe(left)">
                                      <p:cBhvr>
                                        <p:cTn id="7" dur="500"/>
                                        <p:tgtEl>
                                          <p:spTgt spid="8519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1981">
                                            <p:txEl>
                                              <p:pRg st="1" end="1"/>
                                            </p:txEl>
                                          </p:spTgt>
                                        </p:tgtEl>
                                        <p:attrNameLst>
                                          <p:attrName>style.visibility</p:attrName>
                                        </p:attrNameLst>
                                      </p:cBhvr>
                                      <p:to>
                                        <p:strVal val="visible"/>
                                      </p:to>
                                    </p:set>
                                    <p:animEffect transition="in" filter="wipe(left)">
                                      <p:cBhvr>
                                        <p:cTn id="12" dur="500"/>
                                        <p:tgtEl>
                                          <p:spTgt spid="8519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1981">
                                            <p:txEl>
                                              <p:pRg st="2" end="2"/>
                                            </p:txEl>
                                          </p:spTgt>
                                        </p:tgtEl>
                                        <p:attrNameLst>
                                          <p:attrName>style.visibility</p:attrName>
                                        </p:attrNameLst>
                                      </p:cBhvr>
                                      <p:to>
                                        <p:strVal val="visible"/>
                                      </p:to>
                                    </p:set>
                                    <p:animEffect transition="in" filter="wipe(left)">
                                      <p:cBhvr>
                                        <p:cTn id="17" dur="500"/>
                                        <p:tgtEl>
                                          <p:spTgt spid="85198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1981">
                                            <p:txEl>
                                              <p:pRg st="3" end="3"/>
                                            </p:txEl>
                                          </p:spTgt>
                                        </p:tgtEl>
                                        <p:attrNameLst>
                                          <p:attrName>style.visibility</p:attrName>
                                        </p:attrNameLst>
                                      </p:cBhvr>
                                      <p:to>
                                        <p:strVal val="visible"/>
                                      </p:to>
                                    </p:set>
                                    <p:animEffect transition="in" filter="wipe(left)">
                                      <p:cBhvr>
                                        <p:cTn id="22" dur="500"/>
                                        <p:tgtEl>
                                          <p:spTgt spid="8519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8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895600" y="436278"/>
            <a:ext cx="6199496" cy="77846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200" b="1" dirty="0">
                <a:solidFill>
                  <a:schemeClr val="accent3"/>
                </a:solidFill>
                <a:latin typeface="Liberation Sans" panose="020B0604020202020204" pitchFamily="34" charset="0"/>
              </a:rPr>
              <a:t>Ratio Analysis</a:t>
            </a:r>
            <a:endParaRPr lang="en-US" sz="3200" b="1" i="0" dirty="0">
              <a:solidFill>
                <a:schemeClr val="accent3"/>
              </a:solidFill>
              <a:latin typeface="Liberation Sans" panose="020B0604020202020204" pitchFamily="34" charset="0"/>
            </a:endParaRPr>
          </a:p>
        </p:txBody>
      </p:sp>
      <p:sp>
        <p:nvSpPr>
          <p:cNvPr id="337922" name="Rectangle 2"/>
          <p:cNvSpPr>
            <a:spLocks noChangeArrowheads="1"/>
          </p:cNvSpPr>
          <p:nvPr/>
        </p:nvSpPr>
        <p:spPr bwMode="auto">
          <a:xfrm>
            <a:off x="277504" y="1447800"/>
            <a:ext cx="8610600" cy="4876800"/>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337930" name="Rectangle 10"/>
          <p:cNvSpPr>
            <a:spLocks noChangeArrowheads="1"/>
          </p:cNvSpPr>
          <p:nvPr/>
        </p:nvSpPr>
        <p:spPr bwMode="auto">
          <a:xfrm>
            <a:off x="429904" y="1549400"/>
            <a:ext cx="8382000" cy="479054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algn="l">
              <a:lnSpc>
                <a:spcPct val="105000"/>
              </a:lnSpc>
            </a:pPr>
            <a:r>
              <a:rPr lang="en-US" sz="2200" dirty="0">
                <a:latin typeface="Liberation Sans" panose="020B0604020202020204" pitchFamily="34" charset="0"/>
              </a:rPr>
              <a:t>The following information is available for Ozone Inc.</a:t>
            </a:r>
          </a:p>
          <a:p>
            <a:pPr algn="l">
              <a:lnSpc>
                <a:spcPct val="105000"/>
              </a:lnSpc>
              <a:tabLst>
                <a:tab pos="341313" algn="l"/>
                <a:tab pos="6223000" algn="r"/>
                <a:tab pos="7942263" algn="r"/>
              </a:tabLst>
            </a:pPr>
            <a:r>
              <a:rPr lang="en-US" sz="2200" b="1" dirty="0">
                <a:latin typeface="Liberation Sans" panose="020B0604020202020204" pitchFamily="34" charset="0"/>
              </a:rPr>
              <a:t>		2017 	2016</a:t>
            </a:r>
          </a:p>
          <a:p>
            <a:pPr algn="l">
              <a:lnSpc>
                <a:spcPct val="105000"/>
              </a:lnSpc>
              <a:tabLst>
                <a:tab pos="341313" algn="l"/>
                <a:tab pos="6400800" algn="r"/>
                <a:tab pos="8120063" algn="r"/>
              </a:tabLst>
            </a:pPr>
            <a:r>
              <a:rPr lang="en-US" sz="2200" dirty="0">
                <a:latin typeface="Liberation Sans" panose="020B0604020202020204" pitchFamily="34" charset="0"/>
              </a:rPr>
              <a:t>Current assets 	$ 88,000 	$ 60,800</a:t>
            </a:r>
          </a:p>
          <a:p>
            <a:pPr algn="l">
              <a:lnSpc>
                <a:spcPct val="105000"/>
              </a:lnSpc>
              <a:tabLst>
                <a:tab pos="341313" algn="l"/>
                <a:tab pos="6400800" algn="r"/>
                <a:tab pos="8120063" algn="r"/>
              </a:tabLst>
            </a:pPr>
            <a:r>
              <a:rPr lang="en-US" sz="2200" dirty="0">
                <a:latin typeface="Liberation Sans" panose="020B0604020202020204" pitchFamily="34" charset="0"/>
              </a:rPr>
              <a:t>Total assets 	400,000 	341,000</a:t>
            </a:r>
          </a:p>
          <a:p>
            <a:pPr algn="l">
              <a:lnSpc>
                <a:spcPct val="105000"/>
              </a:lnSpc>
              <a:tabLst>
                <a:tab pos="341313" algn="l"/>
                <a:tab pos="6400800" algn="r"/>
                <a:tab pos="8120063" algn="r"/>
              </a:tabLst>
            </a:pPr>
            <a:r>
              <a:rPr lang="en-US" sz="2200" dirty="0">
                <a:latin typeface="Liberation Sans" panose="020B0604020202020204" pitchFamily="34" charset="0"/>
              </a:rPr>
              <a:t>Current liabilities 	40,000 	38,000</a:t>
            </a:r>
          </a:p>
          <a:p>
            <a:pPr algn="l">
              <a:lnSpc>
                <a:spcPct val="105000"/>
              </a:lnSpc>
              <a:tabLst>
                <a:tab pos="341313" algn="l"/>
                <a:tab pos="6400800" algn="r"/>
                <a:tab pos="8120063" algn="r"/>
              </a:tabLst>
            </a:pPr>
            <a:r>
              <a:rPr lang="en-US" sz="2200" dirty="0">
                <a:latin typeface="Liberation Sans" panose="020B0604020202020204" pitchFamily="34" charset="0"/>
              </a:rPr>
              <a:t>Total liabilities 	120,000 	150,000</a:t>
            </a:r>
          </a:p>
          <a:p>
            <a:pPr algn="l">
              <a:lnSpc>
                <a:spcPct val="105000"/>
              </a:lnSpc>
              <a:tabLst>
                <a:tab pos="341313" algn="l"/>
                <a:tab pos="6400800" algn="r"/>
                <a:tab pos="8120063" algn="r"/>
              </a:tabLst>
            </a:pPr>
            <a:r>
              <a:rPr lang="en-US" sz="2200" dirty="0">
                <a:latin typeface="Liberation Sans" panose="020B0604020202020204" pitchFamily="34" charset="0"/>
              </a:rPr>
              <a:t>Net income 	100,000 	50,000</a:t>
            </a:r>
          </a:p>
          <a:p>
            <a:pPr algn="l">
              <a:lnSpc>
                <a:spcPct val="105000"/>
              </a:lnSpc>
              <a:tabLst>
                <a:tab pos="341313" algn="l"/>
                <a:tab pos="6400800" algn="r"/>
                <a:tab pos="8120063" algn="r"/>
              </a:tabLst>
            </a:pPr>
            <a:r>
              <a:rPr lang="en-US" sz="2200" dirty="0">
                <a:latin typeface="Liberation Sans" panose="020B0604020202020204" pitchFamily="34" charset="0"/>
              </a:rPr>
              <a:t>Net cash provided by operating activities 	110,000 	70,000</a:t>
            </a:r>
          </a:p>
          <a:p>
            <a:pPr algn="l">
              <a:lnSpc>
                <a:spcPct val="105000"/>
              </a:lnSpc>
              <a:tabLst>
                <a:tab pos="341313" algn="l"/>
                <a:tab pos="6400800" algn="r"/>
                <a:tab pos="8120063" algn="r"/>
              </a:tabLst>
            </a:pPr>
            <a:r>
              <a:rPr lang="en-US" sz="2200" dirty="0">
                <a:latin typeface="Liberation Sans" panose="020B0604020202020204" pitchFamily="34" charset="0"/>
              </a:rPr>
              <a:t>Preferred dividends 	10,000 	10,000</a:t>
            </a:r>
          </a:p>
          <a:p>
            <a:pPr algn="l">
              <a:lnSpc>
                <a:spcPct val="105000"/>
              </a:lnSpc>
              <a:tabLst>
                <a:tab pos="341313" algn="l"/>
                <a:tab pos="6400800" algn="r"/>
                <a:tab pos="8120063" algn="r"/>
              </a:tabLst>
            </a:pPr>
            <a:r>
              <a:rPr lang="en-US" sz="2200" dirty="0">
                <a:latin typeface="Liberation Sans" panose="020B0604020202020204" pitchFamily="34" charset="0"/>
              </a:rPr>
              <a:t>Common dividends 	5,000 	2,500</a:t>
            </a:r>
          </a:p>
          <a:p>
            <a:pPr algn="l">
              <a:lnSpc>
                <a:spcPct val="105000"/>
              </a:lnSpc>
              <a:tabLst>
                <a:tab pos="341313" algn="l"/>
                <a:tab pos="6400800" algn="r"/>
                <a:tab pos="8120063" algn="r"/>
              </a:tabLst>
            </a:pPr>
            <a:r>
              <a:rPr lang="en-US" sz="2200" dirty="0">
                <a:latin typeface="Liberation Sans" panose="020B0604020202020204" pitchFamily="34" charset="0"/>
              </a:rPr>
              <a:t>Expenditures on PP&amp;E	45,000 	20,000</a:t>
            </a:r>
          </a:p>
          <a:p>
            <a:pPr algn="l">
              <a:lnSpc>
                <a:spcPct val="105000"/>
              </a:lnSpc>
              <a:spcBef>
                <a:spcPts val="600"/>
              </a:spcBef>
              <a:tabLst>
                <a:tab pos="341313" algn="l"/>
                <a:tab pos="6400800" algn="r"/>
                <a:tab pos="8120063" algn="r"/>
              </a:tabLst>
            </a:pPr>
            <a:r>
              <a:rPr lang="en-US" sz="2200" dirty="0">
                <a:latin typeface="Liberation Sans" panose="020B0604020202020204" pitchFamily="34" charset="0"/>
              </a:rPr>
              <a:t>Shares outstanding at beginning of year 	60,000 	40,000</a:t>
            </a:r>
          </a:p>
          <a:p>
            <a:pPr algn="l">
              <a:lnSpc>
                <a:spcPct val="105000"/>
              </a:lnSpc>
              <a:tabLst>
                <a:tab pos="341313" algn="l"/>
                <a:tab pos="6400800" algn="r"/>
                <a:tab pos="8120063" algn="r"/>
              </a:tabLst>
            </a:pPr>
            <a:r>
              <a:rPr lang="en-US" sz="2200" dirty="0">
                <a:latin typeface="Liberation Sans" panose="020B0604020202020204" pitchFamily="34" charset="0"/>
              </a:rPr>
              <a:t>Shares outstanding at end of year 	120,000 	60,000</a:t>
            </a:r>
            <a:endParaRPr lang="en-US" altLang="en-US" sz="2200" dirty="0">
              <a:solidFill>
                <a:schemeClr val="bg2"/>
              </a:solidFill>
              <a:latin typeface="Liberation Sans" panose="020B0604020202020204" pitchFamily="34" charset="0"/>
            </a:endParaRPr>
          </a:p>
        </p:txBody>
      </p:sp>
      <p:sp>
        <p:nvSpPr>
          <p:cNvPr id="11" name="Isosceles Triangle 10"/>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2" name="TextBox 11"/>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4" name="TextBox 13"/>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i="0" dirty="0">
                <a:solidFill>
                  <a:srgbClr val="E20000"/>
                </a:solidFill>
                <a:effectLst/>
                <a:latin typeface="Liberation Sans" panose="020B0604020202020204" pitchFamily="34" charset="0"/>
              </a:rPr>
              <a:t>2</a:t>
            </a:r>
          </a:p>
        </p:txBody>
      </p:sp>
      <p:cxnSp>
        <p:nvCxnSpPr>
          <p:cNvPr id="15" name="Straight Connector 14"/>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6" name="Rectangle 15"/>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cxnSp>
        <p:nvCxnSpPr>
          <p:cNvPr id="3" name="Straight Connector 2"/>
          <p:cNvCxnSpPr/>
          <p:nvPr/>
        </p:nvCxnSpPr>
        <p:spPr bwMode="auto">
          <a:xfrm>
            <a:off x="5811362" y="2272352"/>
            <a:ext cx="1108364"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7537492" y="2272352"/>
            <a:ext cx="1108364"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extLst>
      <p:ext uri="{BB962C8B-B14F-4D97-AF65-F5344CB8AC3E}">
        <p14:creationId xmlns:p14="http://schemas.microsoft.com/office/powerpoint/2010/main" val="2265069545"/>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895600" y="436278"/>
            <a:ext cx="6199496" cy="77846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200" b="1" dirty="0">
                <a:solidFill>
                  <a:schemeClr val="accent3"/>
                </a:solidFill>
                <a:latin typeface="Liberation Sans" panose="020B0604020202020204" pitchFamily="34" charset="0"/>
              </a:rPr>
              <a:t>Ratio Analysis</a:t>
            </a:r>
            <a:endParaRPr lang="en-US" sz="3200" b="1" i="0" dirty="0">
              <a:solidFill>
                <a:schemeClr val="accent3"/>
              </a:solidFill>
              <a:latin typeface="Liberation Sans" panose="020B0604020202020204" pitchFamily="34" charset="0"/>
            </a:endParaRPr>
          </a:p>
        </p:txBody>
      </p:sp>
      <p:sp>
        <p:nvSpPr>
          <p:cNvPr id="337922" name="Rectangle 2"/>
          <p:cNvSpPr>
            <a:spLocks noChangeArrowheads="1"/>
          </p:cNvSpPr>
          <p:nvPr/>
        </p:nvSpPr>
        <p:spPr bwMode="auto">
          <a:xfrm>
            <a:off x="277504" y="1447800"/>
            <a:ext cx="8610600" cy="1371600"/>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337930" name="Rectangle 10"/>
          <p:cNvSpPr>
            <a:spLocks noChangeArrowheads="1"/>
          </p:cNvSpPr>
          <p:nvPr/>
        </p:nvSpPr>
        <p:spPr bwMode="auto">
          <a:xfrm>
            <a:off x="429904" y="1549400"/>
            <a:ext cx="8382000" cy="120725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63550" indent="-463550" algn="l">
              <a:lnSpc>
                <a:spcPct val="105000"/>
              </a:lnSpc>
            </a:pPr>
            <a:r>
              <a:rPr lang="en-US" sz="2300" dirty="0">
                <a:latin typeface="Liberation Sans" panose="020B0604020202020204" pitchFamily="34" charset="0"/>
              </a:rPr>
              <a:t>(a) 	</a:t>
            </a:r>
            <a:r>
              <a:rPr lang="en-US" sz="2300" b="1" dirty="0">
                <a:latin typeface="Liberation Sans" panose="020B0604020202020204" pitchFamily="34" charset="0"/>
              </a:rPr>
              <a:t>Compute earnings per share </a:t>
            </a:r>
            <a:r>
              <a:rPr lang="en-US" sz="2300" dirty="0">
                <a:latin typeface="Liberation Sans" panose="020B0604020202020204" pitchFamily="34" charset="0"/>
              </a:rPr>
              <a:t>for 2017 and 2016 for Ozone. Ozone’s primary competitor, Frost Corporation, had earnings per share of $2 in 2017. </a:t>
            </a:r>
            <a:endParaRPr lang="en-US" altLang="en-US" sz="2300" dirty="0">
              <a:latin typeface="Liberation Sans" panose="020B0604020202020204" pitchFamily="34" charset="0"/>
            </a:endParaRPr>
          </a:p>
        </p:txBody>
      </p:sp>
      <p:sp>
        <p:nvSpPr>
          <p:cNvPr id="11" name="Isosceles Triangle 10"/>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2" name="TextBox 11"/>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4" name="TextBox 13"/>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i="0" dirty="0">
                <a:solidFill>
                  <a:srgbClr val="E20000"/>
                </a:solidFill>
                <a:effectLst/>
                <a:latin typeface="Liberation Sans" panose="020B0604020202020204" pitchFamily="34" charset="0"/>
              </a:rPr>
              <a:t>2</a:t>
            </a:r>
          </a:p>
        </p:txBody>
      </p:sp>
      <p:cxnSp>
        <p:nvCxnSpPr>
          <p:cNvPr id="15" name="Straight Connector 14"/>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6" name="Rectangle 15"/>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2" name="Rectangle 1"/>
          <p:cNvSpPr/>
          <p:nvPr/>
        </p:nvSpPr>
        <p:spPr>
          <a:xfrm>
            <a:off x="432748" y="2981337"/>
            <a:ext cx="7949252" cy="129573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lgn="l">
              <a:lnSpc>
                <a:spcPct val="120000"/>
              </a:lnSpc>
              <a:tabLst>
                <a:tab pos="1943100" algn="l"/>
              </a:tabLst>
            </a:pPr>
            <a:r>
              <a:rPr lang="en-US" sz="2300" b="1" dirty="0">
                <a:solidFill>
                  <a:schemeClr val="tx2">
                    <a:lumMod val="50000"/>
                  </a:schemeClr>
                </a:solidFill>
                <a:latin typeface="Liberation Sans" panose="020B0604020202020204" pitchFamily="34" charset="0"/>
              </a:rPr>
              <a:t>SOLUTION</a:t>
            </a:r>
          </a:p>
          <a:p>
            <a:pPr marL="342900" indent="-342900" algn="l">
              <a:lnSpc>
                <a:spcPct val="120000"/>
              </a:lnSpc>
              <a:tabLst>
                <a:tab pos="1943100" algn="l"/>
              </a:tabLst>
            </a:pPr>
            <a:r>
              <a:rPr lang="en-US" sz="2300" b="1" dirty="0">
                <a:latin typeface="Liberation Sans" panose="020B0604020202020204" pitchFamily="34" charset="0"/>
              </a:rPr>
              <a:t>Earnings per </a:t>
            </a:r>
          </a:p>
          <a:p>
            <a:pPr marL="342900" indent="-342900" algn="l">
              <a:tabLst>
                <a:tab pos="1943100" algn="l"/>
              </a:tabLst>
            </a:pPr>
            <a:r>
              <a:rPr lang="en-US" sz="2300" b="1" dirty="0">
                <a:latin typeface="Liberation Sans" panose="020B0604020202020204" pitchFamily="34" charset="0"/>
              </a:rPr>
              <a:t>share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357" y="3154033"/>
            <a:ext cx="5059813" cy="14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413" y="4876800"/>
            <a:ext cx="512863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519357" y="3657600"/>
            <a:ext cx="3567243"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18" name="Rectangle 17"/>
          <p:cNvSpPr/>
          <p:nvPr/>
        </p:nvSpPr>
        <p:spPr bwMode="auto">
          <a:xfrm>
            <a:off x="3505200" y="4191000"/>
            <a:ext cx="3567243"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19" name="Rectangle 18"/>
          <p:cNvSpPr/>
          <p:nvPr/>
        </p:nvSpPr>
        <p:spPr bwMode="auto">
          <a:xfrm>
            <a:off x="7599071" y="3886200"/>
            <a:ext cx="1136633"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0" name="Rectangle 19"/>
          <p:cNvSpPr/>
          <p:nvPr/>
        </p:nvSpPr>
        <p:spPr bwMode="auto">
          <a:xfrm>
            <a:off x="3491552" y="5437496"/>
            <a:ext cx="3567243"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1" name="Rectangle 20"/>
          <p:cNvSpPr/>
          <p:nvPr/>
        </p:nvSpPr>
        <p:spPr bwMode="auto">
          <a:xfrm>
            <a:off x="3505200" y="5957248"/>
            <a:ext cx="3567243"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2" name="Rectangle 21"/>
          <p:cNvSpPr/>
          <p:nvPr/>
        </p:nvSpPr>
        <p:spPr bwMode="auto">
          <a:xfrm>
            <a:off x="7606352" y="5652448"/>
            <a:ext cx="1136633"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extLst>
      <p:ext uri="{BB962C8B-B14F-4D97-AF65-F5344CB8AC3E}">
        <p14:creationId xmlns:p14="http://schemas.microsoft.com/office/powerpoint/2010/main" val="31122700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895600" y="436278"/>
            <a:ext cx="6199496" cy="77846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200" b="1" dirty="0">
                <a:solidFill>
                  <a:schemeClr val="accent3"/>
                </a:solidFill>
                <a:latin typeface="Liberation Sans" panose="020B0604020202020204" pitchFamily="34" charset="0"/>
              </a:rPr>
              <a:t>Ratio Analysis</a:t>
            </a:r>
            <a:endParaRPr lang="en-US" sz="3200" b="1" i="0" dirty="0">
              <a:solidFill>
                <a:schemeClr val="accent3"/>
              </a:solidFill>
              <a:latin typeface="Liberation Sans" panose="020B0604020202020204" pitchFamily="34" charset="0"/>
            </a:endParaRPr>
          </a:p>
        </p:txBody>
      </p:sp>
      <p:sp>
        <p:nvSpPr>
          <p:cNvPr id="337922" name="Rectangle 2"/>
          <p:cNvSpPr>
            <a:spLocks noChangeArrowheads="1"/>
          </p:cNvSpPr>
          <p:nvPr/>
        </p:nvSpPr>
        <p:spPr bwMode="auto">
          <a:xfrm>
            <a:off x="277504" y="1447800"/>
            <a:ext cx="8610600" cy="937213"/>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337930" name="Rectangle 10"/>
          <p:cNvSpPr>
            <a:spLocks noChangeArrowheads="1"/>
          </p:cNvSpPr>
          <p:nvPr/>
        </p:nvSpPr>
        <p:spPr bwMode="auto">
          <a:xfrm>
            <a:off x="429904" y="1549400"/>
            <a:ext cx="8382000" cy="83561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63550" indent="-463550" algn="l">
              <a:lnSpc>
                <a:spcPct val="105000"/>
              </a:lnSpc>
              <a:buFont typeface="Wingdings" panose="05000000000000000000" pitchFamily="2" charset="2"/>
              <a:buAutoNum type="alphaLcParenBoth" startAt="2"/>
            </a:pPr>
            <a:r>
              <a:rPr lang="en-US" sz="2300" b="1" dirty="0">
                <a:latin typeface="Liberation Sans" panose="020B0604020202020204" pitchFamily="34" charset="0"/>
              </a:rPr>
              <a:t>Compute </a:t>
            </a:r>
            <a:r>
              <a:rPr lang="en-US" sz="2300" dirty="0">
                <a:latin typeface="Liberation Sans" panose="020B0604020202020204" pitchFamily="34" charset="0"/>
              </a:rPr>
              <a:t>the </a:t>
            </a:r>
            <a:r>
              <a:rPr lang="en-US" sz="2300" b="1" dirty="0">
                <a:latin typeface="Liberation Sans" panose="020B0604020202020204" pitchFamily="34" charset="0"/>
              </a:rPr>
              <a:t>current</a:t>
            </a:r>
            <a:r>
              <a:rPr lang="en-US" sz="2300" dirty="0">
                <a:latin typeface="Liberation Sans" panose="020B0604020202020204" pitchFamily="34" charset="0"/>
              </a:rPr>
              <a:t> </a:t>
            </a:r>
            <a:r>
              <a:rPr lang="en-US" sz="2300" b="1" dirty="0">
                <a:latin typeface="Liberation Sans" panose="020B0604020202020204" pitchFamily="34" charset="0"/>
              </a:rPr>
              <a:t>ratio</a:t>
            </a:r>
            <a:r>
              <a:rPr lang="en-US" sz="2300" dirty="0">
                <a:latin typeface="Liberation Sans" panose="020B0604020202020204" pitchFamily="34" charset="0"/>
              </a:rPr>
              <a:t> and </a:t>
            </a:r>
            <a:r>
              <a:rPr lang="en-US" sz="2300" b="1" dirty="0">
                <a:latin typeface="Liberation Sans" panose="020B0604020202020204" pitchFamily="34" charset="0"/>
              </a:rPr>
              <a:t>debt</a:t>
            </a:r>
            <a:r>
              <a:rPr lang="en-US" sz="2300" dirty="0">
                <a:latin typeface="Liberation Sans" panose="020B0604020202020204" pitchFamily="34" charset="0"/>
              </a:rPr>
              <a:t> </a:t>
            </a:r>
            <a:r>
              <a:rPr lang="en-US" sz="2300" b="1" dirty="0">
                <a:latin typeface="Liberation Sans" panose="020B0604020202020204" pitchFamily="34" charset="0"/>
              </a:rPr>
              <a:t>to</a:t>
            </a:r>
            <a:r>
              <a:rPr lang="en-US" sz="2300" dirty="0">
                <a:latin typeface="Liberation Sans" panose="020B0604020202020204" pitchFamily="34" charset="0"/>
              </a:rPr>
              <a:t> </a:t>
            </a:r>
            <a:r>
              <a:rPr lang="en-US" sz="2300" b="1" dirty="0">
                <a:latin typeface="Liberation Sans" panose="020B0604020202020204" pitchFamily="34" charset="0"/>
              </a:rPr>
              <a:t>assets</a:t>
            </a:r>
            <a:r>
              <a:rPr lang="en-US" sz="2300" dirty="0">
                <a:latin typeface="Liberation Sans" panose="020B0604020202020204" pitchFamily="34" charset="0"/>
              </a:rPr>
              <a:t> </a:t>
            </a:r>
            <a:r>
              <a:rPr lang="en-US" sz="2300" b="1" dirty="0">
                <a:latin typeface="Liberation Sans" panose="020B0604020202020204" pitchFamily="34" charset="0"/>
              </a:rPr>
              <a:t>ratio</a:t>
            </a:r>
            <a:r>
              <a:rPr lang="en-US" sz="2300" dirty="0">
                <a:latin typeface="Liberation Sans" panose="020B0604020202020204" pitchFamily="34" charset="0"/>
              </a:rPr>
              <a:t> for </a:t>
            </a:r>
            <a:r>
              <a:rPr lang="en-US" sz="2300" b="1" dirty="0">
                <a:latin typeface="Liberation Sans" panose="020B0604020202020204" pitchFamily="34" charset="0"/>
              </a:rPr>
              <a:t>2017</a:t>
            </a:r>
            <a:r>
              <a:rPr lang="en-US" sz="2300" dirty="0">
                <a:latin typeface="Liberation Sans" panose="020B0604020202020204" pitchFamily="34" charset="0"/>
              </a:rPr>
              <a:t>.</a:t>
            </a:r>
            <a:endParaRPr lang="en-US" altLang="en-US" sz="2300" dirty="0">
              <a:latin typeface="Liberation Sans" panose="020B0604020202020204" pitchFamily="34" charset="0"/>
            </a:endParaRPr>
          </a:p>
        </p:txBody>
      </p:sp>
      <p:sp>
        <p:nvSpPr>
          <p:cNvPr id="11" name="Isosceles Triangle 10"/>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2" name="TextBox 11"/>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4" name="TextBox 13"/>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i="0" dirty="0">
                <a:solidFill>
                  <a:srgbClr val="E20000"/>
                </a:solidFill>
                <a:effectLst/>
                <a:latin typeface="Liberation Sans" panose="020B0604020202020204" pitchFamily="34" charset="0"/>
              </a:rPr>
              <a:t>2</a:t>
            </a:r>
          </a:p>
        </p:txBody>
      </p:sp>
      <p:cxnSp>
        <p:nvCxnSpPr>
          <p:cNvPr id="15" name="Straight Connector 14"/>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 name="Rectangle 1"/>
          <p:cNvSpPr/>
          <p:nvPr/>
        </p:nvSpPr>
        <p:spPr>
          <a:xfrm>
            <a:off x="432748" y="2514600"/>
            <a:ext cx="2125767" cy="478016"/>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lgn="l">
              <a:lnSpc>
                <a:spcPct val="120000"/>
              </a:lnSpc>
              <a:tabLst>
                <a:tab pos="1943100" algn="l"/>
              </a:tabLst>
            </a:pPr>
            <a:r>
              <a:rPr lang="en-US" sz="2300" b="1" dirty="0">
                <a:solidFill>
                  <a:schemeClr val="tx2">
                    <a:lumMod val="50000"/>
                  </a:schemeClr>
                </a:solidFill>
                <a:latin typeface="Liberation Sans" panose="020B0604020202020204" pitchFamily="34" charset="0"/>
              </a:rPr>
              <a:t>SOLUTION</a:t>
            </a:r>
          </a:p>
        </p:txBody>
      </p:sp>
      <p:sp>
        <p:nvSpPr>
          <p:cNvPr id="23" name="Rectangle 22"/>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368" y="3067050"/>
            <a:ext cx="2880559" cy="136275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466" y="4892014"/>
            <a:ext cx="2733675" cy="8731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141" y="3048000"/>
            <a:ext cx="2815277" cy="138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1285" y="4895850"/>
            <a:ext cx="2725515" cy="86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7200" y="3581400"/>
            <a:ext cx="1828800" cy="80021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lgn="l">
              <a:tabLst>
                <a:tab pos="1943100" algn="l"/>
              </a:tabLst>
            </a:pPr>
            <a:r>
              <a:rPr lang="en-US" sz="2300" b="1" dirty="0">
                <a:latin typeface="Liberation Sans" panose="020B0604020202020204" pitchFamily="34" charset="0"/>
              </a:rPr>
              <a:t>Current</a:t>
            </a:r>
          </a:p>
          <a:p>
            <a:pPr marL="342900" indent="-342900" algn="l">
              <a:tabLst>
                <a:tab pos="1943100" algn="l"/>
              </a:tabLst>
            </a:pPr>
            <a:r>
              <a:rPr lang="en-US" sz="2300" b="1" dirty="0">
                <a:latin typeface="Liberation Sans" panose="020B0604020202020204" pitchFamily="34" charset="0"/>
              </a:rPr>
              <a:t>Ratio</a:t>
            </a:r>
          </a:p>
        </p:txBody>
      </p:sp>
      <p:sp>
        <p:nvSpPr>
          <p:cNvPr id="25" name="Rectangle 24"/>
          <p:cNvSpPr/>
          <p:nvPr/>
        </p:nvSpPr>
        <p:spPr>
          <a:xfrm>
            <a:off x="457200" y="4914781"/>
            <a:ext cx="2087168" cy="80021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tabLst>
                <a:tab pos="1943100" algn="l"/>
              </a:tabLst>
            </a:pPr>
            <a:r>
              <a:rPr lang="en-US" sz="2300" b="1" dirty="0">
                <a:latin typeface="Liberation Sans" panose="020B0604020202020204" pitchFamily="34" charset="0"/>
              </a:rPr>
              <a:t>Debt to Assets ratio</a:t>
            </a:r>
          </a:p>
        </p:txBody>
      </p:sp>
      <p:sp>
        <p:nvSpPr>
          <p:cNvPr id="26" name="Rectangle 25"/>
          <p:cNvSpPr/>
          <p:nvPr/>
        </p:nvSpPr>
        <p:spPr bwMode="auto">
          <a:xfrm>
            <a:off x="2772321" y="3581400"/>
            <a:ext cx="1250296" cy="37785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7" name="Rectangle 26"/>
          <p:cNvSpPr/>
          <p:nvPr/>
        </p:nvSpPr>
        <p:spPr bwMode="auto">
          <a:xfrm>
            <a:off x="2667000" y="4041749"/>
            <a:ext cx="1375326" cy="37785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8" name="Rectangle 27"/>
          <p:cNvSpPr/>
          <p:nvPr/>
        </p:nvSpPr>
        <p:spPr bwMode="auto">
          <a:xfrm>
            <a:off x="4385582" y="3799501"/>
            <a:ext cx="1033303" cy="37785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9" name="Rectangle 28"/>
          <p:cNvSpPr/>
          <p:nvPr/>
        </p:nvSpPr>
        <p:spPr bwMode="auto">
          <a:xfrm>
            <a:off x="2762536" y="4917744"/>
            <a:ext cx="1512859" cy="37785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0" name="Rectangle 29"/>
          <p:cNvSpPr/>
          <p:nvPr/>
        </p:nvSpPr>
        <p:spPr bwMode="auto">
          <a:xfrm>
            <a:off x="2767989" y="5350797"/>
            <a:ext cx="1512859" cy="37785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1" name="Rectangle 30"/>
          <p:cNvSpPr/>
          <p:nvPr/>
        </p:nvSpPr>
        <p:spPr bwMode="auto">
          <a:xfrm>
            <a:off x="4603950" y="5108549"/>
            <a:ext cx="1033303" cy="37785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3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extLst>
      <p:ext uri="{BB962C8B-B14F-4D97-AF65-F5344CB8AC3E}">
        <p14:creationId xmlns:p14="http://schemas.microsoft.com/office/powerpoint/2010/main" val="3518814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904318"/>
            <a:ext cx="8354704" cy="2862322"/>
          </a:xfrm>
          <a:prstGeom prst="rect">
            <a:avLst/>
          </a:prstGeom>
        </p:spPr>
        <p:txBody>
          <a:bodyPr wrap="square">
            <a:spAutoFit/>
          </a:bodyPr>
          <a:lstStyle/>
          <a:p>
            <a:pPr marL="231775" indent="-231775" algn="l">
              <a:lnSpc>
                <a:spcPct val="125000"/>
              </a:lnSpc>
              <a:tabLst>
                <a:tab pos="5827713" algn="r"/>
                <a:tab pos="7602538" algn="r"/>
              </a:tabLst>
            </a:pPr>
            <a:r>
              <a:rPr lang="en-US" dirty="0">
                <a:latin typeface="Liberation Sans" panose="020B0604020202020204" pitchFamily="34" charset="0"/>
              </a:rPr>
              <a:t>Net cash provided by                                                  operating activities	$110,000	$70,000 </a:t>
            </a:r>
          </a:p>
          <a:p>
            <a:pPr marL="231775" indent="-231775" algn="l">
              <a:lnSpc>
                <a:spcPct val="125000"/>
              </a:lnSpc>
              <a:tabLst>
                <a:tab pos="5827713" algn="r"/>
                <a:tab pos="7602538" algn="r"/>
              </a:tabLst>
            </a:pPr>
            <a:r>
              <a:rPr lang="en-US" dirty="0">
                <a:latin typeface="Liberation Sans" panose="020B0604020202020204" pitchFamily="34" charset="0"/>
              </a:rPr>
              <a:t>Expenditures on PP&amp;E	− 45,000	 − 20,000 </a:t>
            </a:r>
          </a:p>
          <a:p>
            <a:pPr marL="231775" indent="-231775" algn="l">
              <a:lnSpc>
                <a:spcPct val="125000"/>
              </a:lnSpc>
              <a:tabLst>
                <a:tab pos="5827713" algn="r"/>
                <a:tab pos="7602538" algn="r"/>
              </a:tabLst>
            </a:pPr>
            <a:r>
              <a:rPr lang="en-US" dirty="0">
                <a:latin typeface="Liberation Sans" panose="020B0604020202020204" pitchFamily="34" charset="0"/>
              </a:rPr>
              <a:t>Preferred dividend	 − 10,000	 − 10,000</a:t>
            </a:r>
          </a:p>
          <a:p>
            <a:pPr marL="231775" indent="-231775" algn="l">
              <a:lnSpc>
                <a:spcPct val="125000"/>
              </a:lnSpc>
              <a:tabLst>
                <a:tab pos="5827713" algn="r"/>
                <a:tab pos="7602538" algn="r"/>
              </a:tabLst>
            </a:pPr>
            <a:r>
              <a:rPr lang="en-US" dirty="0">
                <a:latin typeface="Liberation Sans" panose="020B0604020202020204" pitchFamily="34" charset="0"/>
              </a:rPr>
              <a:t>Common dividends 	 − 5,000 	 − 2,500</a:t>
            </a:r>
          </a:p>
          <a:p>
            <a:pPr marL="231775" indent="-231775" algn="l">
              <a:lnSpc>
                <a:spcPct val="125000"/>
              </a:lnSpc>
              <a:tabLst>
                <a:tab pos="5827713" algn="r"/>
                <a:tab pos="7602538" algn="r"/>
              </a:tabLst>
            </a:pPr>
            <a:r>
              <a:rPr lang="en-US" dirty="0">
                <a:latin typeface="Liberation Sans" panose="020B0604020202020204" pitchFamily="34" charset="0"/>
              </a:rPr>
              <a:t>		$ 50,000	$ 37,500</a:t>
            </a:r>
          </a:p>
        </p:txBody>
      </p:sp>
      <p:sp>
        <p:nvSpPr>
          <p:cNvPr id="13" name="Rounded Rectangle 12"/>
          <p:cNvSpPr/>
          <p:nvPr/>
        </p:nvSpPr>
        <p:spPr bwMode="auto">
          <a:xfrm>
            <a:off x="2895600" y="436278"/>
            <a:ext cx="6199496" cy="778467"/>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3200" b="1" dirty="0">
                <a:solidFill>
                  <a:schemeClr val="accent3"/>
                </a:solidFill>
                <a:latin typeface="Liberation Sans" panose="020B0604020202020204" pitchFamily="34" charset="0"/>
              </a:rPr>
              <a:t>Ratio Analysis</a:t>
            </a:r>
            <a:endParaRPr lang="en-US" sz="3200" b="1" i="0" dirty="0">
              <a:solidFill>
                <a:schemeClr val="accent3"/>
              </a:solidFill>
              <a:latin typeface="Liberation Sans" panose="020B0604020202020204" pitchFamily="34" charset="0"/>
            </a:endParaRPr>
          </a:p>
        </p:txBody>
      </p:sp>
      <p:sp>
        <p:nvSpPr>
          <p:cNvPr id="337922" name="Rectangle 2"/>
          <p:cNvSpPr>
            <a:spLocks noChangeArrowheads="1"/>
          </p:cNvSpPr>
          <p:nvPr/>
        </p:nvSpPr>
        <p:spPr bwMode="auto">
          <a:xfrm>
            <a:off x="277504" y="1447801"/>
            <a:ext cx="8610600" cy="685800"/>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337930" name="Rectangle 10"/>
          <p:cNvSpPr>
            <a:spLocks noChangeArrowheads="1"/>
          </p:cNvSpPr>
          <p:nvPr/>
        </p:nvSpPr>
        <p:spPr bwMode="auto">
          <a:xfrm>
            <a:off x="429904" y="1549400"/>
            <a:ext cx="8382000" cy="46397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63550" indent="-463550" algn="l">
              <a:lnSpc>
                <a:spcPct val="105000"/>
              </a:lnSpc>
              <a:buFont typeface="Wingdings" panose="05000000000000000000" pitchFamily="2" charset="2"/>
              <a:buAutoNum type="alphaLcParenBoth" startAt="2"/>
            </a:pPr>
            <a:r>
              <a:rPr lang="en-US" sz="2300" b="1" dirty="0">
                <a:latin typeface="Liberation Sans" panose="020B0604020202020204" pitchFamily="34" charset="0"/>
              </a:rPr>
              <a:t>Compute free cash flow for each year.</a:t>
            </a:r>
            <a:endParaRPr lang="en-US" altLang="en-US" sz="2300" dirty="0">
              <a:latin typeface="Liberation Sans" panose="020B0604020202020204" pitchFamily="34" charset="0"/>
            </a:endParaRPr>
          </a:p>
        </p:txBody>
      </p:sp>
      <p:sp>
        <p:nvSpPr>
          <p:cNvPr id="11" name="Isosceles Triangle 10"/>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2" name="TextBox 11"/>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4" name="TextBox 13"/>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i="0" dirty="0">
                <a:solidFill>
                  <a:srgbClr val="E20000"/>
                </a:solidFill>
                <a:effectLst/>
                <a:latin typeface="Liberation Sans" panose="020B0604020202020204" pitchFamily="34" charset="0"/>
              </a:rPr>
              <a:t>2</a:t>
            </a:r>
          </a:p>
        </p:txBody>
      </p:sp>
      <p:cxnSp>
        <p:nvCxnSpPr>
          <p:cNvPr id="15" name="Straight Connector 14"/>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2" name="Rectangle 1"/>
          <p:cNvSpPr/>
          <p:nvPr/>
        </p:nvSpPr>
        <p:spPr>
          <a:xfrm>
            <a:off x="432748" y="2286000"/>
            <a:ext cx="2125767" cy="478016"/>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lgn="l">
              <a:lnSpc>
                <a:spcPct val="120000"/>
              </a:lnSpc>
              <a:tabLst>
                <a:tab pos="1943100" algn="l"/>
              </a:tabLst>
            </a:pPr>
            <a:r>
              <a:rPr lang="en-US" sz="2300" b="1" dirty="0">
                <a:solidFill>
                  <a:schemeClr val="tx2">
                    <a:lumMod val="50000"/>
                  </a:schemeClr>
                </a:solidFill>
                <a:latin typeface="Liberation Sans" panose="020B0604020202020204" pitchFamily="34" charset="0"/>
              </a:rPr>
              <a:t>SOLUTION</a:t>
            </a:r>
          </a:p>
        </p:txBody>
      </p:sp>
      <p:sp>
        <p:nvSpPr>
          <p:cNvPr id="24" name="Rectangle 23"/>
          <p:cNvSpPr/>
          <p:nvPr/>
        </p:nvSpPr>
        <p:spPr>
          <a:xfrm>
            <a:off x="5029200" y="2514600"/>
            <a:ext cx="1344304" cy="446276"/>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tabLst>
                <a:tab pos="1943100" algn="l"/>
              </a:tabLst>
            </a:pPr>
            <a:r>
              <a:rPr lang="en-US" sz="2300" b="1" dirty="0">
                <a:latin typeface="Liberation Sans" panose="020B0604020202020204" pitchFamily="34" charset="0"/>
              </a:rPr>
              <a:t>2017</a:t>
            </a:r>
          </a:p>
        </p:txBody>
      </p:sp>
      <p:sp>
        <p:nvSpPr>
          <p:cNvPr id="25" name="Rectangle 24"/>
          <p:cNvSpPr/>
          <p:nvPr/>
        </p:nvSpPr>
        <p:spPr>
          <a:xfrm>
            <a:off x="6781800" y="2520062"/>
            <a:ext cx="1371600" cy="446276"/>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tabLst>
                <a:tab pos="1943100" algn="l"/>
              </a:tabLst>
            </a:pPr>
            <a:r>
              <a:rPr lang="en-US" sz="2300" b="1" dirty="0">
                <a:latin typeface="Liberation Sans" panose="020B0604020202020204" pitchFamily="34" charset="0"/>
              </a:rPr>
              <a:t>2016</a:t>
            </a:r>
          </a:p>
        </p:txBody>
      </p:sp>
      <p:cxnSp>
        <p:nvCxnSpPr>
          <p:cNvPr id="5" name="Straight Connector 4"/>
          <p:cNvCxnSpPr/>
          <p:nvPr/>
        </p:nvCxnSpPr>
        <p:spPr bwMode="auto">
          <a:xfrm>
            <a:off x="5001904" y="5230504"/>
            <a:ext cx="13716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5001904" y="5709312"/>
            <a:ext cx="13716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5001904" y="5758216"/>
            <a:ext cx="13716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5001904" y="2971800"/>
            <a:ext cx="13716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6781800" y="2971800"/>
            <a:ext cx="13716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6781800" y="5222544"/>
            <a:ext cx="13716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6781800" y="5701352"/>
            <a:ext cx="13716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6781800" y="5750256"/>
            <a:ext cx="13716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2 </a:t>
            </a:r>
          </a:p>
        </p:txBody>
      </p:sp>
    </p:spTree>
    <p:extLst>
      <p:ext uri="{BB962C8B-B14F-4D97-AF65-F5344CB8AC3E}">
        <p14:creationId xmlns:p14="http://schemas.microsoft.com/office/powerpoint/2010/main" val="28628398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533400" y="1538287"/>
            <a:ext cx="8305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2">
                    <a:lumMod val="50000"/>
                  </a:schemeClr>
                </a:solidFill>
                <a:latin typeface="Liberation Sans" panose="020B0604020202020204" pitchFamily="34" charset="0"/>
              </a:rPr>
              <a:t>The Standard-Setting Environment</a:t>
            </a:r>
          </a:p>
        </p:txBody>
      </p:sp>
      <p:sp>
        <p:nvSpPr>
          <p:cNvPr id="41988" name="Rectangle 5"/>
          <p:cNvSpPr>
            <a:spLocks noChangeArrowheads="1"/>
          </p:cNvSpPr>
          <p:nvPr/>
        </p:nvSpPr>
        <p:spPr bwMode="auto">
          <a:xfrm>
            <a:off x="533400" y="2112962"/>
            <a:ext cx="8077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2">
                    <a:lumMod val="50000"/>
                  </a:schemeClr>
                </a:solidFill>
                <a:latin typeface="Liberation Sans" panose="020B0604020202020204" pitchFamily="34" charset="0"/>
              </a:rPr>
              <a:t>Generally Accepted Accounting Principles (GAAP) </a:t>
            </a:r>
            <a:r>
              <a:rPr lang="en-US" altLang="en-US" sz="2100" dirty="0">
                <a:solidFill>
                  <a:schemeClr val="tx1"/>
                </a:solidFill>
                <a:latin typeface="Liberation Sans" panose="020B0604020202020204" pitchFamily="34" charset="0"/>
              </a:rPr>
              <a:t>- </a:t>
            </a:r>
            <a:r>
              <a:rPr lang="en-US" altLang="en-US" sz="2100" b="0" dirty="0">
                <a:solidFill>
                  <a:schemeClr val="tx1"/>
                </a:solidFill>
                <a:latin typeface="Liberation Sans" panose="020B0604020202020204" pitchFamily="34" charset="0"/>
              </a:rPr>
              <a:t>A set of rules and practices, having substantial authoritative support, that the accounting profession recognizes as a general guide for financial reporting purposes.</a:t>
            </a:r>
          </a:p>
        </p:txBody>
      </p:sp>
      <p:sp>
        <p:nvSpPr>
          <p:cNvPr id="41989" name="Rectangle 6"/>
          <p:cNvSpPr>
            <a:spLocks noChangeArrowheads="1"/>
          </p:cNvSpPr>
          <p:nvPr/>
        </p:nvSpPr>
        <p:spPr bwMode="auto">
          <a:xfrm>
            <a:off x="533400" y="3824287"/>
            <a:ext cx="82296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35000"/>
              </a:spcBef>
              <a:buClrTx/>
              <a:buSzTx/>
              <a:buFontTx/>
              <a:buNone/>
            </a:pPr>
            <a:r>
              <a:rPr lang="en-US" altLang="en-US" sz="2000" dirty="0">
                <a:solidFill>
                  <a:schemeClr val="tx1"/>
                </a:solidFill>
                <a:latin typeface="Liberation Sans" panose="020B0604020202020204" pitchFamily="34" charset="0"/>
              </a:rPr>
              <a:t>Standard-setting bodies</a:t>
            </a:r>
            <a:r>
              <a:rPr lang="en-US" altLang="en-US" sz="2000" b="0" dirty="0">
                <a:solidFill>
                  <a:schemeClr val="tx1"/>
                </a:solidFill>
                <a:latin typeface="Liberation Sans" panose="020B0604020202020204" pitchFamily="34" charset="0"/>
              </a:rPr>
              <a:t> determine these guidelines:</a:t>
            </a:r>
          </a:p>
          <a:p>
            <a:pPr lvl="1">
              <a:lnSpc>
                <a:spcPct val="115000"/>
              </a:lnSpc>
              <a:spcBef>
                <a:spcPct val="35000"/>
              </a:spcBef>
              <a:buClr>
                <a:srgbClr val="E20000"/>
              </a:buClr>
              <a:buSzPct val="80000"/>
              <a:buFont typeface="Arial" charset="0"/>
              <a:buChar char="►"/>
            </a:pPr>
            <a:r>
              <a:rPr lang="en-US" altLang="en-US" sz="2000" b="0" dirty="0">
                <a:solidFill>
                  <a:schemeClr val="tx1"/>
                </a:solidFill>
                <a:latin typeface="Liberation Sans" panose="020B0604020202020204" pitchFamily="34" charset="0"/>
              </a:rPr>
              <a:t>Securities and Exchange Commission </a:t>
            </a:r>
            <a:r>
              <a:rPr lang="en-US" altLang="en-US" sz="2000" dirty="0">
                <a:solidFill>
                  <a:schemeClr val="tx1"/>
                </a:solidFill>
                <a:latin typeface="Liberation Sans" panose="020B0604020202020204" pitchFamily="34" charset="0"/>
              </a:rPr>
              <a:t>(SEC)</a:t>
            </a:r>
          </a:p>
          <a:p>
            <a:pPr lvl="1">
              <a:lnSpc>
                <a:spcPct val="115000"/>
              </a:lnSpc>
              <a:spcBef>
                <a:spcPct val="35000"/>
              </a:spcBef>
              <a:buClr>
                <a:srgbClr val="E20000"/>
              </a:buClr>
              <a:buSzPct val="80000"/>
              <a:buFont typeface="Arial" charset="0"/>
              <a:buChar char="►"/>
            </a:pPr>
            <a:r>
              <a:rPr lang="en-US" altLang="en-US" sz="2000" b="0" dirty="0">
                <a:solidFill>
                  <a:schemeClr val="tx1"/>
                </a:solidFill>
                <a:latin typeface="Liberation Sans" panose="020B0604020202020204" pitchFamily="34" charset="0"/>
              </a:rPr>
              <a:t>Financial Accounting Standards Board </a:t>
            </a:r>
            <a:r>
              <a:rPr lang="en-US" altLang="en-US" sz="2000" dirty="0">
                <a:solidFill>
                  <a:schemeClr val="tx1"/>
                </a:solidFill>
                <a:latin typeface="Liberation Sans" panose="020B0604020202020204" pitchFamily="34" charset="0"/>
              </a:rPr>
              <a:t>(FASB)</a:t>
            </a:r>
          </a:p>
          <a:p>
            <a:pPr lvl="1">
              <a:lnSpc>
                <a:spcPct val="115000"/>
              </a:lnSpc>
              <a:spcBef>
                <a:spcPct val="35000"/>
              </a:spcBef>
              <a:buClr>
                <a:srgbClr val="E20000"/>
              </a:buClr>
              <a:buSzPct val="80000"/>
              <a:buFont typeface="Arial" charset="0"/>
              <a:buChar char="►"/>
            </a:pPr>
            <a:r>
              <a:rPr lang="en-US" altLang="en-US" sz="2000" b="0" dirty="0">
                <a:solidFill>
                  <a:schemeClr val="tx1"/>
                </a:solidFill>
                <a:latin typeface="Liberation Sans" panose="020B0604020202020204" pitchFamily="34" charset="0"/>
              </a:rPr>
              <a:t>International Accounting Standards Board </a:t>
            </a:r>
            <a:r>
              <a:rPr lang="en-US" altLang="en-US" sz="2000" dirty="0">
                <a:solidFill>
                  <a:schemeClr val="tx1"/>
                </a:solidFill>
                <a:latin typeface="Liberation Sans" panose="020B0604020202020204" pitchFamily="34" charset="0"/>
              </a:rPr>
              <a:t>(IASB)</a:t>
            </a:r>
          </a:p>
          <a:p>
            <a:pPr lvl="1">
              <a:lnSpc>
                <a:spcPct val="115000"/>
              </a:lnSpc>
              <a:spcBef>
                <a:spcPct val="35000"/>
              </a:spcBef>
              <a:buClr>
                <a:srgbClr val="E20000"/>
              </a:buClr>
              <a:buSzPct val="80000"/>
              <a:buFont typeface="Arial" charset="0"/>
              <a:buChar char="►"/>
            </a:pPr>
            <a:r>
              <a:rPr lang="en-US" altLang="en-US" sz="2000" b="0" dirty="0">
                <a:solidFill>
                  <a:schemeClr val="tx1"/>
                </a:solidFill>
                <a:latin typeface="Liberation Sans" panose="020B0604020202020204" pitchFamily="34" charset="0"/>
              </a:rPr>
              <a:t>Public Company Accounting Oversight Board </a:t>
            </a:r>
            <a:r>
              <a:rPr lang="en-US" altLang="en-US" sz="2000" dirty="0">
                <a:solidFill>
                  <a:schemeClr val="tx1"/>
                </a:solidFill>
                <a:latin typeface="Liberation Sans" panose="020B0604020202020204" pitchFamily="34" charset="0"/>
              </a:rPr>
              <a:t>(PCAOB)</a:t>
            </a:r>
          </a:p>
        </p:txBody>
      </p:sp>
      <p:sp>
        <p:nvSpPr>
          <p:cNvPr id="41991" name="Rectangle 8"/>
          <p:cNvSpPr>
            <a:spLocks noChangeArrowheads="1"/>
          </p:cNvSpPr>
          <p:nvPr/>
        </p:nvSpPr>
        <p:spPr bwMode="auto">
          <a:xfrm>
            <a:off x="7162800" y="4357687"/>
            <a:ext cx="1752600" cy="1174750"/>
          </a:xfrm>
          <a:prstGeom prst="rect">
            <a:avLst/>
          </a:prstGeom>
          <a:noFill/>
          <a:ln w="19050" cap="sq">
            <a:solidFill>
              <a:srgbClr val="0000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400" dirty="0">
                <a:solidFill>
                  <a:schemeClr val="tx2">
                    <a:lumMod val="50000"/>
                  </a:schemeClr>
                </a:solidFill>
                <a:latin typeface="Liberation Sans" panose="020B0604020202020204" pitchFamily="34" charset="0"/>
              </a:rPr>
              <a:t>International Note </a:t>
            </a:r>
            <a:r>
              <a:rPr lang="en-US" altLang="en-US" sz="1400" b="0" dirty="0">
                <a:solidFill>
                  <a:schemeClr val="tx1"/>
                </a:solidFill>
                <a:latin typeface="Liberation Sans" panose="020B0604020202020204" pitchFamily="34" charset="0"/>
              </a:rPr>
              <a:t>Over 115 countries use international standards (called IFRS). </a:t>
            </a:r>
          </a:p>
        </p:txBody>
      </p:sp>
      <p:sp>
        <p:nvSpPr>
          <p:cNvPr id="10" name="Isosceles Triangle 9"/>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1" name="TextBox 10"/>
          <p:cNvSpPr txBox="1"/>
          <p:nvPr/>
        </p:nvSpPr>
        <p:spPr>
          <a:xfrm>
            <a:off x="228600" y="46516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b="1" dirty="0">
                <a:latin typeface="Liberation Sans" panose="020B0604020202020204" pitchFamily="34" charset="0"/>
              </a:rPr>
              <a:t>LEARNING OBJECTIVE</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
        <p:nvSpPr>
          <p:cNvPr id="13" name="Rounded Rectangle 12"/>
          <p:cNvSpPr/>
          <p:nvPr/>
        </p:nvSpPr>
        <p:spPr bwMode="auto">
          <a:xfrm>
            <a:off x="2789829" y="330348"/>
            <a:ext cx="5958883"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500" b="1" dirty="0">
                <a:solidFill>
                  <a:schemeClr val="accent3"/>
                </a:solidFill>
                <a:effectLst>
                  <a:outerShdw blurRad="38100" dist="38100" dir="2700000" algn="tl">
                    <a:srgbClr val="000000">
                      <a:alpha val="43137"/>
                    </a:srgbClr>
                  </a:outerShdw>
                </a:effectLst>
                <a:latin typeface="Liberation Sans" panose="020B0604020202020204" pitchFamily="34" charset="0"/>
              </a:rPr>
              <a:t>Discuss financial reporting concepts.</a:t>
            </a:r>
          </a:p>
        </p:txBody>
      </p:sp>
      <p:sp>
        <p:nvSpPr>
          <p:cNvPr id="14" name="TextBox 13"/>
          <p:cNvSpPr txBox="1"/>
          <p:nvPr/>
        </p:nvSpPr>
        <p:spPr>
          <a:xfrm>
            <a:off x="2169682" y="426570"/>
            <a:ext cx="554182" cy="707886"/>
          </a:xfrm>
          <a:prstGeom prst="rect">
            <a:avLst/>
          </a:prstGeom>
          <a:noFill/>
        </p:spPr>
        <p:txBody>
          <a:bodyPr wrap="square" rtlCol="0">
            <a:spAutoFit/>
          </a:bodyPr>
          <a:lstStyle/>
          <a:p>
            <a:pPr algn="ctr"/>
            <a:r>
              <a:rPr lang="en-US" sz="4000" b="1" i="0" dirty="0">
                <a:solidFill>
                  <a:srgbClr val="E20000"/>
                </a:solidFill>
                <a:effectLst/>
                <a:latin typeface="Liberation Sans" panose="020B0604020202020204" pitchFamily="34" charset="0"/>
              </a:rPr>
              <a:t>3</a:t>
            </a:r>
          </a:p>
        </p:txBody>
      </p:sp>
      <p:cxnSp>
        <p:nvCxnSpPr>
          <p:cNvPr id="15" name="Straight Connector 14"/>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09600" y="1918648"/>
            <a:ext cx="7848600" cy="3962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Generally accepted accounting principles are: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 set of standards and rules that are recognized as a general guide for financial reporting.</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usually established by the Internal Revenue Service.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the guidelines used to resolve ethical dilemmas.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fundamental truths that can be derived from the laws of nature.</a:t>
            </a:r>
          </a:p>
        </p:txBody>
      </p:sp>
      <p:sp>
        <p:nvSpPr>
          <p:cNvPr id="9"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E20000"/>
                </a:solidFill>
                <a:effectLst/>
                <a:latin typeface="Liberation Sans" panose="020B0604020202020204" pitchFamily="34" charset="0"/>
              </a:rPr>
              <a:t>Review Question</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Notched Right Arrow 10"/>
          <p:cNvSpPr/>
          <p:nvPr/>
        </p:nvSpPr>
        <p:spPr bwMode="auto">
          <a:xfrm>
            <a:off x="326408" y="260444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Rectangle 2"/>
          <p:cNvSpPr>
            <a:spLocks noChangeArrowheads="1"/>
          </p:cNvSpPr>
          <p:nvPr/>
        </p:nvSpPr>
        <p:spPr bwMode="auto">
          <a:xfrm>
            <a:off x="457200" y="3048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STANDARD-SETTING ENVIRONMENT</a:t>
            </a:r>
          </a:p>
          <a:p>
            <a:pPr algn="l"/>
            <a:endParaRPr lang="en-US" altLang="en-US" sz="3200" b="1" dirty="0">
              <a:solidFill>
                <a:srgbClr val="0000A2"/>
              </a:solidFill>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4204648" cy="560388"/>
          </a:xfrm>
          <a:prstGeom prst="rect">
            <a:avLst/>
          </a:prstGeom>
          <a:solidFill>
            <a:srgbClr val="FF9900"/>
          </a:solidFill>
          <a:ln>
            <a:noFill/>
          </a:ln>
          <a:effectLst/>
        </p:spPr>
        <p:txBody>
          <a:bodyPr lIns="90488" tIns="44450" rIns="90488" bIns="44450" anchor="ctr" anchorCtr="0"/>
          <a:lstStyle/>
          <a:p>
            <a:pPr marL="53975" algn="l"/>
            <a:r>
              <a:rPr lang="en-US" altLang="en-US" b="1" i="0" dirty="0">
                <a:solidFill>
                  <a:schemeClr val="accent3"/>
                </a:solidFill>
                <a:effectLst>
                  <a:outerShdw blurRad="38100" dist="38100" dir="2700000" algn="tl">
                    <a:srgbClr val="000000">
                      <a:alpha val="43137"/>
                    </a:srgbClr>
                  </a:outerShdw>
                </a:effectLst>
                <a:latin typeface="Liberation Sans" panose="020B0604020202020204" pitchFamily="34" charset="0"/>
              </a:rPr>
              <a:t>INTERNATIONAL INSIGHT</a:t>
            </a:r>
          </a:p>
        </p:txBody>
      </p:sp>
      <p:sp>
        <p:nvSpPr>
          <p:cNvPr id="2" name="Rectangle 1"/>
          <p:cNvSpPr/>
          <p:nvPr/>
        </p:nvSpPr>
        <p:spPr>
          <a:xfrm>
            <a:off x="457200" y="1173996"/>
            <a:ext cx="8305800" cy="5193729"/>
          </a:xfrm>
          <a:prstGeom prst="rect">
            <a:avLst/>
          </a:prstGeom>
        </p:spPr>
        <p:txBody>
          <a:bodyPr wrap="square">
            <a:spAutoFit/>
          </a:bodyPr>
          <a:lstStyle/>
          <a:p>
            <a:pPr algn="just">
              <a:spcBef>
                <a:spcPts val="600"/>
              </a:spcBef>
            </a:pPr>
            <a:r>
              <a:rPr lang="en-US" sz="1800" b="1" dirty="0">
                <a:latin typeface="Liberation Sans" panose="020B0604020202020204" pitchFamily="34" charset="0"/>
              </a:rPr>
              <a:t>The Korean Discount</a:t>
            </a:r>
            <a:endParaRPr lang="en-US" sz="1800" b="1" i="0" dirty="0">
              <a:solidFill>
                <a:schemeClr val="tx1"/>
              </a:solidFill>
              <a:effectLst/>
              <a:latin typeface="Liberation Sans" panose="020B0604020202020204" pitchFamily="34" charset="0"/>
            </a:endParaRPr>
          </a:p>
          <a:p>
            <a:pPr algn="just">
              <a:spcBef>
                <a:spcPts val="600"/>
              </a:spcBef>
            </a:pPr>
            <a:r>
              <a:rPr lang="en-US" sz="1800" dirty="0">
                <a:latin typeface="Liberation Sans" panose="020B0604020202020204" pitchFamily="34" charset="0"/>
              </a:rPr>
              <a:t>If you think that accounting standards don’t matter, consider  recent events in South Korea. For many years, international investors complained that the financial reports of South Korean companies were inadequate and inaccurate. Accounting practices there often resulted in huge differences between stated revenues and actual revenues. Because investors did not have faith in the accuracy of the numbers, they were unwilling to pay as much for the shares of these companies relative to shares of comparable companies in different countries. This difference in share price was often referred to as the “Korean discount.” In response, Korean regulators decided that companies would have to comply with international accounting standards. This change was motivated by a desire to “make the country’s businesses more transparent” in order to build investor confidence and spur economic growth. Many other Asian countries, including China, India, Japan, and Hong Kong, have also decided either to adopt international standards or to create standards that are based on the international standards. </a:t>
            </a:r>
          </a:p>
          <a:p>
            <a:pPr algn="just">
              <a:spcBef>
                <a:spcPts val="300"/>
              </a:spcBef>
            </a:pPr>
            <a:r>
              <a:rPr lang="en-US" sz="1800" i="1" dirty="0">
                <a:latin typeface="Liberation Sans" panose="020B0604020202020204" pitchFamily="34" charset="0"/>
              </a:rPr>
              <a:t>Source:</a:t>
            </a:r>
            <a:r>
              <a:rPr lang="en-US" sz="1800" dirty="0">
                <a:latin typeface="Liberation Sans" panose="020B0604020202020204" pitchFamily="34" charset="0"/>
              </a:rPr>
              <a:t> Evan Ramstad, “End to ‘Korea Discount’?” </a:t>
            </a:r>
            <a:r>
              <a:rPr lang="en-US" sz="1800" i="1" dirty="0">
                <a:latin typeface="Liberation Sans" panose="020B0604020202020204" pitchFamily="34" charset="0"/>
              </a:rPr>
              <a:t>Wall Street Journal </a:t>
            </a:r>
            <a:r>
              <a:rPr lang="en-US" sz="1800" dirty="0">
                <a:latin typeface="Liberation Sans" panose="020B0604020202020204" pitchFamily="34" charset="0"/>
              </a:rPr>
              <a:t>(March 16, 2007).</a:t>
            </a: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169587751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5"/>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716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8288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2860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27432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90" y="303744"/>
            <a:ext cx="7574765" cy="606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Rectangle 1"/>
          <p:cNvSpPr/>
          <p:nvPr/>
        </p:nvSpPr>
        <p:spPr bwMode="auto">
          <a:xfrm>
            <a:off x="609600" y="5921992"/>
            <a:ext cx="8001000" cy="506104"/>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pic>
        <p:nvPicPr>
          <p:cNvPr id="139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9" y="1240808"/>
            <a:ext cx="7580166" cy="483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Rectangle 2"/>
          <p:cNvSpPr/>
          <p:nvPr/>
        </p:nvSpPr>
        <p:spPr>
          <a:xfrm>
            <a:off x="7137782" y="498144"/>
            <a:ext cx="189249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2-2</a:t>
            </a:r>
          </a:p>
          <a:p>
            <a:pPr algn="l"/>
            <a:r>
              <a:rPr lang="en-US" sz="1200" dirty="0">
                <a:latin typeface="Liberation Sans" panose="020B0604020202020204" pitchFamily="34" charset="0"/>
              </a:rPr>
              <a:t>Classified balance sheet</a:t>
            </a:r>
          </a:p>
        </p:txBody>
      </p:sp>
    </p:spTree>
    <p:extLst>
      <p:ext uri="{BB962C8B-B14F-4D97-AF65-F5344CB8AC3E}">
        <p14:creationId xmlns:p14="http://schemas.microsoft.com/office/powerpoint/2010/main" val="1039076556"/>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10"/>
          <p:cNvSpPr>
            <a:spLocks noChangeArrowheads="1"/>
          </p:cNvSpPr>
          <p:nvPr/>
        </p:nvSpPr>
        <p:spPr bwMode="auto">
          <a:xfrm>
            <a:off x="457200" y="1295400"/>
            <a:ext cx="8382000" cy="520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1963" algn="l">
              <a:spcBef>
                <a:spcPct val="20000"/>
              </a:spcBef>
              <a:buClr>
                <a:schemeClr val="accent2"/>
              </a:buClr>
              <a:buSzPct val="75000"/>
              <a:buFont typeface="Wingdings" pitchFamily="2" charset="2"/>
              <a:buChar char="l"/>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Tx/>
              <a:buFontTx/>
              <a:buNone/>
            </a:pPr>
            <a:r>
              <a:rPr lang="en-US" altLang="en-US" sz="2300" dirty="0">
                <a:solidFill>
                  <a:schemeClr val="tx1"/>
                </a:solidFill>
                <a:latin typeface="Liberation Sans" panose="020B0604020202020204" pitchFamily="34" charset="0"/>
              </a:rPr>
              <a:t>According to the FASB</a:t>
            </a:r>
            <a:r>
              <a:rPr lang="en-US" altLang="en-US" sz="2300" b="0" dirty="0">
                <a:solidFill>
                  <a:schemeClr val="tx1"/>
                </a:solidFill>
                <a:latin typeface="Liberation Sans" panose="020B0604020202020204" pitchFamily="34" charset="0"/>
              </a:rPr>
              <a:t>, useful information should possess two fundamental qualities, </a:t>
            </a:r>
            <a:r>
              <a:rPr lang="en-US" altLang="en-US" sz="2300" dirty="0">
                <a:solidFill>
                  <a:schemeClr val="tx1"/>
                </a:solidFill>
                <a:latin typeface="Liberation Sans" panose="020B0604020202020204" pitchFamily="34" charset="0"/>
              </a:rPr>
              <a:t>relevance</a:t>
            </a:r>
            <a:r>
              <a:rPr lang="en-US" altLang="en-US" sz="2300" b="0" dirty="0">
                <a:solidFill>
                  <a:schemeClr val="tx1"/>
                </a:solidFill>
                <a:latin typeface="Liberation Sans" panose="020B0604020202020204" pitchFamily="34" charset="0"/>
              </a:rPr>
              <a:t> and </a:t>
            </a:r>
            <a:r>
              <a:rPr lang="en-US" altLang="en-US" sz="2300" dirty="0">
                <a:solidFill>
                  <a:schemeClr val="tx1"/>
                </a:solidFill>
                <a:latin typeface="Liberation Sans" panose="020B0604020202020204" pitchFamily="34" charset="0"/>
              </a:rPr>
              <a:t>faithful representation</a:t>
            </a:r>
            <a:r>
              <a:rPr lang="en-US" altLang="en-US" sz="2300" b="0" dirty="0">
                <a:solidFill>
                  <a:schemeClr val="tx1"/>
                </a:solidFill>
                <a:latin typeface="Liberation Sans" panose="020B0604020202020204" pitchFamily="34" charset="0"/>
              </a:rPr>
              <a:t>.</a:t>
            </a:r>
          </a:p>
          <a:p>
            <a:pPr lvl="1">
              <a:lnSpc>
                <a:spcPct val="125000"/>
              </a:lnSpc>
              <a:spcBef>
                <a:spcPts val="1200"/>
              </a:spcBef>
              <a:buClr>
                <a:srgbClr val="E20000"/>
              </a:buClr>
              <a:buSzPct val="80000"/>
              <a:buFont typeface="Wingdings" pitchFamily="2" charset="2"/>
              <a:buChar char="u"/>
            </a:pPr>
            <a:r>
              <a:rPr lang="en-US" altLang="en-US" sz="2100" dirty="0">
                <a:solidFill>
                  <a:schemeClr val="tx1"/>
                </a:solidFill>
                <a:latin typeface="Liberation Sans" panose="020B0604020202020204" pitchFamily="34" charset="0"/>
              </a:rPr>
              <a:t>Relevance  </a:t>
            </a:r>
            <a:r>
              <a:rPr lang="en-US" altLang="en-US" sz="2100" b="0" dirty="0">
                <a:solidFill>
                  <a:schemeClr val="tx1"/>
                </a:solidFill>
                <a:latin typeface="Liberation Sans" panose="020B0604020202020204" pitchFamily="34" charset="0"/>
              </a:rPr>
              <a:t>Accounting information has </a:t>
            </a:r>
            <a:r>
              <a:rPr lang="en-US" altLang="en-US" sz="2100" dirty="0">
                <a:solidFill>
                  <a:schemeClr val="tx2">
                    <a:lumMod val="50000"/>
                  </a:schemeClr>
                </a:solidFill>
                <a:latin typeface="Liberation Sans" panose="020B0604020202020204" pitchFamily="34" charset="0"/>
              </a:rPr>
              <a:t>relevance</a:t>
            </a:r>
            <a:r>
              <a:rPr lang="en-US" altLang="en-US" sz="2100" dirty="0">
                <a:solidFill>
                  <a:srgbClr val="000099"/>
                </a:solidFill>
                <a:latin typeface="Liberation Sans" panose="020B0604020202020204" pitchFamily="34" charset="0"/>
              </a:rPr>
              <a:t> </a:t>
            </a:r>
            <a:r>
              <a:rPr lang="en-US" altLang="en-US" sz="2100" b="0" dirty="0">
                <a:solidFill>
                  <a:schemeClr val="tx1"/>
                </a:solidFill>
                <a:latin typeface="Liberation Sans" panose="020B0604020202020204" pitchFamily="34" charset="0"/>
              </a:rPr>
              <a:t>if it would make a difference in a business decision. Information is considered relevant if it provides information that has </a:t>
            </a:r>
            <a:r>
              <a:rPr lang="en-US" altLang="en-US" sz="2100" dirty="0">
                <a:solidFill>
                  <a:schemeClr val="tx1"/>
                </a:solidFill>
                <a:latin typeface="Liberation Sans" panose="020B0604020202020204" pitchFamily="34" charset="0"/>
              </a:rPr>
              <a:t>predictive value</a:t>
            </a:r>
            <a:r>
              <a:rPr lang="en-US" altLang="en-US" sz="2100" b="0" dirty="0">
                <a:solidFill>
                  <a:schemeClr val="tx1"/>
                </a:solidFill>
                <a:latin typeface="Liberation Sans" panose="020B0604020202020204" pitchFamily="34" charset="0"/>
              </a:rPr>
              <a:t>, that is, helps provide accurate expectations about the future, and has </a:t>
            </a:r>
            <a:r>
              <a:rPr lang="en-US" altLang="en-US" sz="2100" dirty="0">
                <a:solidFill>
                  <a:schemeClr val="tx1"/>
                </a:solidFill>
                <a:latin typeface="Liberation Sans" panose="020B0604020202020204" pitchFamily="34" charset="0"/>
              </a:rPr>
              <a:t>confirmatory value</a:t>
            </a:r>
            <a:r>
              <a:rPr lang="en-US" altLang="en-US" sz="2100" b="0" dirty="0">
                <a:solidFill>
                  <a:schemeClr val="tx1"/>
                </a:solidFill>
                <a:latin typeface="Liberation Sans" panose="020B0604020202020204" pitchFamily="34" charset="0"/>
              </a:rPr>
              <a:t>, that is, confirms or corrects prior expectations. </a:t>
            </a:r>
            <a:r>
              <a:rPr lang="en-US" altLang="en-US" sz="2100" dirty="0">
                <a:solidFill>
                  <a:schemeClr val="tx2">
                    <a:lumMod val="50000"/>
                  </a:schemeClr>
                </a:solidFill>
                <a:latin typeface="Liberation Sans" panose="020B0604020202020204" pitchFamily="34" charset="0"/>
              </a:rPr>
              <a:t>Materiality</a:t>
            </a:r>
            <a:r>
              <a:rPr lang="en-US" altLang="en-US" sz="2100" dirty="0">
                <a:solidFill>
                  <a:srgbClr val="000099"/>
                </a:solidFill>
                <a:latin typeface="Liberation Sans" panose="020B0604020202020204" pitchFamily="34" charset="0"/>
              </a:rPr>
              <a:t> </a:t>
            </a:r>
            <a:r>
              <a:rPr lang="en-US" altLang="en-US" sz="2100" b="0" dirty="0">
                <a:solidFill>
                  <a:schemeClr val="tx1"/>
                </a:solidFill>
                <a:latin typeface="Liberation Sans" panose="020B0604020202020204" pitchFamily="34" charset="0"/>
              </a:rPr>
              <a:t>is a company-specific aspect of relevance. An item is material when its </a:t>
            </a:r>
            <a:r>
              <a:rPr lang="en-US" altLang="en-US" sz="2100" dirty="0">
                <a:solidFill>
                  <a:schemeClr val="tx1"/>
                </a:solidFill>
                <a:latin typeface="Liberation Sans" panose="020B0604020202020204" pitchFamily="34" charset="0"/>
              </a:rPr>
              <a:t>size </a:t>
            </a:r>
            <a:r>
              <a:rPr lang="en-US" altLang="en-US" sz="2100" b="0" dirty="0">
                <a:solidFill>
                  <a:schemeClr val="tx1"/>
                </a:solidFill>
                <a:latin typeface="Liberation Sans" panose="020B0604020202020204" pitchFamily="34" charset="0"/>
              </a:rPr>
              <a:t>makes it likely to influence the decision of an investor or creditor.</a:t>
            </a: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2"/>
          <p:cNvSpPr>
            <a:spLocks noChangeArrowheads="1"/>
          </p:cNvSpPr>
          <p:nvPr/>
        </p:nvSpPr>
        <p:spPr bwMode="auto">
          <a:xfrm>
            <a:off x="457200" y="3048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QUALITIES OF USEFUL INFORMATION</a:t>
            </a:r>
          </a:p>
          <a:p>
            <a:pPr algn="l"/>
            <a:endParaRPr lang="en-US" altLang="en-US" sz="3200" b="1" dirty="0">
              <a:solidFill>
                <a:srgbClr val="0000A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5"/>
          <p:cNvSpPr>
            <a:spLocks noChangeArrowheads="1"/>
          </p:cNvSpPr>
          <p:nvPr/>
        </p:nvSpPr>
        <p:spPr bwMode="auto">
          <a:xfrm>
            <a:off x="457200" y="1295400"/>
            <a:ext cx="8382000" cy="359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pPr>
            <a:r>
              <a:rPr lang="en-US" altLang="en-US" sz="2300" b="1" dirty="0">
                <a:latin typeface="Liberation Sans" panose="020B0604020202020204" pitchFamily="34" charset="0"/>
              </a:rPr>
              <a:t>According to the FASB</a:t>
            </a:r>
            <a:r>
              <a:rPr lang="en-US" altLang="en-US" sz="2300" dirty="0">
                <a:latin typeface="Liberation Sans" panose="020B0604020202020204" pitchFamily="34" charset="0"/>
              </a:rPr>
              <a:t>, useful information should possess two fundamental qualities, </a:t>
            </a:r>
            <a:r>
              <a:rPr lang="en-US" altLang="en-US" sz="2300" b="1" dirty="0">
                <a:latin typeface="Liberation Sans" panose="020B0604020202020204" pitchFamily="34" charset="0"/>
              </a:rPr>
              <a:t>relevance</a:t>
            </a:r>
            <a:r>
              <a:rPr lang="en-US" altLang="en-US" sz="2300" dirty="0">
                <a:latin typeface="Liberation Sans" panose="020B0604020202020204" pitchFamily="34" charset="0"/>
              </a:rPr>
              <a:t> and </a:t>
            </a:r>
            <a:r>
              <a:rPr lang="en-US" altLang="en-US" sz="2300" b="1" dirty="0">
                <a:latin typeface="Liberation Sans" panose="020B0604020202020204" pitchFamily="34" charset="0"/>
              </a:rPr>
              <a:t>faithful</a:t>
            </a:r>
            <a:r>
              <a:rPr lang="en-US" altLang="en-US" sz="2300" dirty="0">
                <a:latin typeface="Liberation Sans" panose="020B0604020202020204" pitchFamily="34" charset="0"/>
              </a:rPr>
              <a:t> </a:t>
            </a:r>
            <a:r>
              <a:rPr lang="en-US" altLang="en-US" sz="2300" b="1" dirty="0">
                <a:latin typeface="Liberation Sans" panose="020B0604020202020204" pitchFamily="34" charset="0"/>
              </a:rPr>
              <a:t>representation</a:t>
            </a:r>
            <a:r>
              <a:rPr lang="en-US" altLang="en-US" sz="2300" dirty="0">
                <a:latin typeface="Liberation Sans" panose="020B0604020202020204" pitchFamily="34" charset="0"/>
              </a:rPr>
              <a:t>.</a:t>
            </a:r>
          </a:p>
          <a:p>
            <a:pPr marL="690563" lvl="1" indent="-461963" algn="l">
              <a:lnSpc>
                <a:spcPct val="125000"/>
              </a:lnSpc>
              <a:spcBef>
                <a:spcPts val="1200"/>
              </a:spcBef>
              <a:buClr>
                <a:srgbClr val="E20000"/>
              </a:buClr>
              <a:buSzPct val="80000"/>
              <a:buFont typeface="Wingdings" pitchFamily="2" charset="2"/>
              <a:buChar char="u"/>
            </a:pPr>
            <a:r>
              <a:rPr lang="en-US" altLang="en-US" sz="2100" b="1" dirty="0">
                <a:latin typeface="Liberation Sans" panose="020B0604020202020204" pitchFamily="34" charset="0"/>
              </a:rPr>
              <a:t>Faithful</a:t>
            </a:r>
            <a:r>
              <a:rPr lang="en-US" altLang="en-US" sz="2100" dirty="0">
                <a:latin typeface="Liberation Sans" panose="020B0604020202020204" pitchFamily="34" charset="0"/>
              </a:rPr>
              <a:t> </a:t>
            </a:r>
            <a:r>
              <a:rPr lang="en-US" altLang="en-US" sz="2100" b="1" dirty="0">
                <a:latin typeface="Liberation Sans" panose="020B0604020202020204" pitchFamily="34" charset="0"/>
              </a:rPr>
              <a:t>Representation</a:t>
            </a:r>
            <a:r>
              <a:rPr lang="en-US" altLang="en-US" sz="2100" dirty="0">
                <a:latin typeface="Liberation Sans" panose="020B0604020202020204" pitchFamily="34" charset="0"/>
              </a:rPr>
              <a:t>  </a:t>
            </a:r>
            <a:r>
              <a:rPr lang="en-US" altLang="en-US" sz="2100" b="1" dirty="0">
                <a:solidFill>
                  <a:schemeClr val="tx2">
                    <a:lumMod val="50000"/>
                  </a:schemeClr>
                </a:solidFill>
                <a:latin typeface="Liberation Sans" panose="020B0604020202020204" pitchFamily="34" charset="0"/>
              </a:rPr>
              <a:t>Faithful</a:t>
            </a:r>
            <a:r>
              <a:rPr lang="en-US" altLang="en-US" sz="2100" dirty="0">
                <a:solidFill>
                  <a:schemeClr val="tx2">
                    <a:lumMod val="50000"/>
                  </a:schemeClr>
                </a:solidFill>
                <a:latin typeface="Liberation Sans" panose="020B0604020202020204" pitchFamily="34" charset="0"/>
              </a:rPr>
              <a:t> </a:t>
            </a:r>
            <a:r>
              <a:rPr lang="en-US" altLang="en-US" sz="2100" b="1" dirty="0">
                <a:solidFill>
                  <a:schemeClr val="tx2">
                    <a:lumMod val="50000"/>
                  </a:schemeClr>
                </a:solidFill>
                <a:latin typeface="Liberation Sans" panose="020B0604020202020204" pitchFamily="34" charset="0"/>
              </a:rPr>
              <a:t>representation</a:t>
            </a:r>
            <a:r>
              <a:rPr lang="en-US" altLang="en-US" sz="2100" dirty="0">
                <a:solidFill>
                  <a:schemeClr val="tx2">
                    <a:lumMod val="50000"/>
                  </a:schemeClr>
                </a:solidFill>
                <a:latin typeface="Liberation Sans" panose="020B0604020202020204" pitchFamily="34" charset="0"/>
              </a:rPr>
              <a:t> </a:t>
            </a:r>
            <a:r>
              <a:rPr lang="en-US" altLang="en-US" sz="2100" dirty="0">
                <a:latin typeface="Liberation Sans" panose="020B0604020202020204" pitchFamily="34" charset="0"/>
              </a:rPr>
              <a:t>means that information accurately depicts what really happened. To provide a faithful representation, information must be </a:t>
            </a:r>
            <a:r>
              <a:rPr lang="en-US" altLang="en-US" sz="2100" b="1" dirty="0">
                <a:latin typeface="Liberation Sans" panose="020B0604020202020204" pitchFamily="34" charset="0"/>
              </a:rPr>
              <a:t>complete</a:t>
            </a:r>
            <a:r>
              <a:rPr lang="en-US" altLang="en-US" sz="2100" dirty="0">
                <a:latin typeface="Liberation Sans" panose="020B0604020202020204" pitchFamily="34" charset="0"/>
              </a:rPr>
              <a:t> (nothing important has been omitted), </a:t>
            </a:r>
            <a:r>
              <a:rPr lang="en-US" altLang="en-US" sz="2100" b="1" dirty="0">
                <a:latin typeface="Liberation Sans" panose="020B0604020202020204" pitchFamily="34" charset="0"/>
              </a:rPr>
              <a:t>neutral</a:t>
            </a:r>
            <a:r>
              <a:rPr lang="en-US" altLang="en-US" sz="2100" dirty="0">
                <a:latin typeface="Liberation Sans" panose="020B0604020202020204" pitchFamily="34" charset="0"/>
              </a:rPr>
              <a:t> (is not biased toward one position or another), and </a:t>
            </a:r>
            <a:r>
              <a:rPr lang="en-US" altLang="en-US" sz="2100" b="1" dirty="0">
                <a:latin typeface="Liberation Sans" panose="020B0604020202020204" pitchFamily="34" charset="0"/>
              </a:rPr>
              <a:t>free</a:t>
            </a:r>
            <a:r>
              <a:rPr lang="en-US" altLang="en-US" sz="2100" dirty="0">
                <a:latin typeface="Liberation Sans" panose="020B0604020202020204" pitchFamily="34" charset="0"/>
              </a:rPr>
              <a:t> </a:t>
            </a:r>
            <a:r>
              <a:rPr lang="en-US" altLang="en-US" sz="2100" b="1" dirty="0">
                <a:latin typeface="Liberation Sans" panose="020B0604020202020204" pitchFamily="34" charset="0"/>
              </a:rPr>
              <a:t>from</a:t>
            </a:r>
            <a:r>
              <a:rPr lang="en-US" altLang="en-US" sz="2100" dirty="0">
                <a:latin typeface="Liberation Sans" panose="020B0604020202020204" pitchFamily="34" charset="0"/>
              </a:rPr>
              <a:t> </a:t>
            </a:r>
            <a:r>
              <a:rPr lang="en-US" altLang="en-US" sz="2100" b="1" dirty="0">
                <a:latin typeface="Liberation Sans" panose="020B0604020202020204" pitchFamily="34" charset="0"/>
              </a:rPr>
              <a:t>error</a:t>
            </a:r>
            <a:r>
              <a:rPr lang="en-US" altLang="en-US" sz="2100" dirty="0">
                <a:latin typeface="Liberation Sans" panose="020B0604020202020204" pitchFamily="34" charset="0"/>
              </a:rPr>
              <a:t>.</a:t>
            </a: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2"/>
          <p:cNvSpPr>
            <a:spLocks noChangeArrowheads="1"/>
          </p:cNvSpPr>
          <p:nvPr/>
        </p:nvSpPr>
        <p:spPr bwMode="auto">
          <a:xfrm>
            <a:off x="457200" y="3048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QUALITIES OF USEFUL INFORMATION</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10"/>
          <p:cNvSpPr>
            <a:spLocks noChangeArrowheads="1"/>
          </p:cNvSpPr>
          <p:nvPr/>
        </p:nvSpPr>
        <p:spPr bwMode="auto">
          <a:xfrm>
            <a:off x="381000" y="1981200"/>
            <a:ext cx="2590800" cy="194945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dirty="0">
                <a:solidFill>
                  <a:schemeClr val="tx2">
                    <a:lumMod val="50000"/>
                  </a:schemeClr>
                </a:solidFill>
              </a:rPr>
              <a:t>Comparability</a:t>
            </a:r>
            <a:r>
              <a:rPr lang="en-US" altLang="en-US" sz="2000" dirty="0">
                <a:solidFill>
                  <a:srgbClr val="000099"/>
                </a:solidFill>
              </a:rPr>
              <a:t> </a:t>
            </a:r>
            <a:r>
              <a:rPr lang="en-US" altLang="en-US" sz="2000" b="0" dirty="0">
                <a:solidFill>
                  <a:schemeClr val="tx1"/>
                </a:solidFill>
              </a:rPr>
              <a:t>results when different companies use the </a:t>
            </a:r>
            <a:r>
              <a:rPr lang="en-US" altLang="en-US" sz="2000" b="0" dirty="0">
                <a:solidFill>
                  <a:srgbClr val="009900"/>
                </a:solidFill>
              </a:rPr>
              <a:t>same</a:t>
            </a:r>
            <a:r>
              <a:rPr lang="en-US" altLang="en-US" sz="2000" b="0" dirty="0">
                <a:solidFill>
                  <a:schemeClr val="tx1"/>
                </a:solidFill>
              </a:rPr>
              <a:t> accounting principles.</a:t>
            </a:r>
          </a:p>
        </p:txBody>
      </p:sp>
      <p:sp>
        <p:nvSpPr>
          <p:cNvPr id="47109" name="Rectangle 11"/>
          <p:cNvSpPr>
            <a:spLocks noChangeArrowheads="1"/>
          </p:cNvSpPr>
          <p:nvPr/>
        </p:nvSpPr>
        <p:spPr bwMode="auto">
          <a:xfrm>
            <a:off x="1188035" y="4478199"/>
            <a:ext cx="2895600" cy="16446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dirty="0">
                <a:solidFill>
                  <a:schemeClr val="tx2">
                    <a:lumMod val="50000"/>
                  </a:schemeClr>
                </a:solidFill>
              </a:rPr>
              <a:t>Consistency</a:t>
            </a:r>
            <a:r>
              <a:rPr lang="en-US" altLang="en-US" sz="2000" b="0" dirty="0">
                <a:solidFill>
                  <a:schemeClr val="tx1"/>
                </a:solidFill>
              </a:rPr>
              <a:t> means that a company uses the same accounting</a:t>
            </a:r>
          </a:p>
          <a:p>
            <a:pPr algn="ctr">
              <a:spcBef>
                <a:spcPct val="0"/>
              </a:spcBef>
              <a:buClrTx/>
              <a:buSzTx/>
              <a:buFontTx/>
              <a:buNone/>
            </a:pPr>
            <a:r>
              <a:rPr lang="en-US" altLang="en-US" sz="2000" b="0" dirty="0">
                <a:solidFill>
                  <a:schemeClr val="tx1"/>
                </a:solidFill>
              </a:rPr>
              <a:t>principles and methods from year to year.</a:t>
            </a:r>
          </a:p>
        </p:txBody>
      </p:sp>
      <p:sp>
        <p:nvSpPr>
          <p:cNvPr id="47110" name="Rectangle 12"/>
          <p:cNvSpPr>
            <a:spLocks noChangeArrowheads="1"/>
          </p:cNvSpPr>
          <p:nvPr/>
        </p:nvSpPr>
        <p:spPr bwMode="auto">
          <a:xfrm>
            <a:off x="3200400" y="1981200"/>
            <a:ext cx="2743200" cy="19494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b="0" dirty="0">
                <a:solidFill>
                  <a:schemeClr val="tx1"/>
                </a:solidFill>
              </a:rPr>
              <a:t>Information is </a:t>
            </a:r>
            <a:r>
              <a:rPr lang="en-US" altLang="en-US" sz="2000" dirty="0">
                <a:solidFill>
                  <a:schemeClr val="tx2">
                    <a:lumMod val="50000"/>
                  </a:schemeClr>
                </a:solidFill>
              </a:rPr>
              <a:t>verifiable</a:t>
            </a:r>
            <a:r>
              <a:rPr lang="en-US" altLang="en-US" sz="2000" b="0" dirty="0">
                <a:solidFill>
                  <a:schemeClr val="tx2">
                    <a:lumMod val="50000"/>
                  </a:schemeClr>
                </a:solidFill>
              </a:rPr>
              <a:t> </a:t>
            </a:r>
            <a:r>
              <a:rPr lang="en-US" altLang="en-US" sz="2000" b="0" dirty="0">
                <a:solidFill>
                  <a:schemeClr val="tx1"/>
                </a:solidFill>
              </a:rPr>
              <a:t>if independent</a:t>
            </a:r>
          </a:p>
          <a:p>
            <a:pPr algn="ctr">
              <a:spcBef>
                <a:spcPct val="0"/>
              </a:spcBef>
              <a:buClrTx/>
              <a:buSzTx/>
              <a:buFontTx/>
              <a:buNone/>
            </a:pPr>
            <a:r>
              <a:rPr lang="en-US" altLang="en-US" sz="2000" b="0" dirty="0">
                <a:solidFill>
                  <a:schemeClr val="tx1"/>
                </a:solidFill>
              </a:rPr>
              <a:t>observers, using the same methods, obtain similar results.</a:t>
            </a:r>
          </a:p>
        </p:txBody>
      </p:sp>
      <p:sp>
        <p:nvSpPr>
          <p:cNvPr id="47111" name="Rectangle 13"/>
          <p:cNvSpPr>
            <a:spLocks noChangeArrowheads="1"/>
          </p:cNvSpPr>
          <p:nvPr/>
        </p:nvSpPr>
        <p:spPr bwMode="auto">
          <a:xfrm>
            <a:off x="4303450" y="4461338"/>
            <a:ext cx="2935550" cy="1323439"/>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b="0" dirty="0">
                <a:solidFill>
                  <a:schemeClr val="tx1"/>
                </a:solidFill>
              </a:rPr>
              <a:t>For accounting information to have relevance, it must be </a:t>
            </a:r>
            <a:r>
              <a:rPr lang="en-US" altLang="en-US" sz="2000" dirty="0">
                <a:solidFill>
                  <a:schemeClr val="tx2">
                    <a:lumMod val="50000"/>
                  </a:schemeClr>
                </a:solidFill>
              </a:rPr>
              <a:t>timely</a:t>
            </a:r>
            <a:r>
              <a:rPr lang="en-US" altLang="en-US" sz="2000" b="0" dirty="0">
                <a:solidFill>
                  <a:schemeClr val="tx1"/>
                </a:solidFill>
              </a:rPr>
              <a:t>.</a:t>
            </a:r>
          </a:p>
        </p:txBody>
      </p:sp>
      <p:sp>
        <p:nvSpPr>
          <p:cNvPr id="47112" name="Rectangle 14"/>
          <p:cNvSpPr>
            <a:spLocks noChangeArrowheads="1"/>
          </p:cNvSpPr>
          <p:nvPr/>
        </p:nvSpPr>
        <p:spPr bwMode="auto">
          <a:xfrm>
            <a:off x="6172200" y="1981200"/>
            <a:ext cx="2667000" cy="19494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b="0" dirty="0">
                <a:solidFill>
                  <a:schemeClr val="tx1"/>
                </a:solidFill>
              </a:rPr>
              <a:t>Information has the quality of </a:t>
            </a:r>
            <a:r>
              <a:rPr lang="en-US" altLang="en-US" sz="2000" dirty="0">
                <a:solidFill>
                  <a:schemeClr val="tx2">
                    <a:lumMod val="50000"/>
                  </a:schemeClr>
                </a:solidFill>
              </a:rPr>
              <a:t>understandability</a:t>
            </a:r>
          </a:p>
          <a:p>
            <a:pPr algn="ctr">
              <a:spcBef>
                <a:spcPct val="0"/>
              </a:spcBef>
              <a:buClrTx/>
              <a:buSzTx/>
              <a:buFontTx/>
              <a:buNone/>
            </a:pPr>
            <a:r>
              <a:rPr lang="en-US" altLang="en-US" sz="2000" b="0" dirty="0">
                <a:solidFill>
                  <a:schemeClr val="tx1"/>
                </a:solidFill>
              </a:rPr>
              <a:t>if it is presented in a clear and concise fashion.</a:t>
            </a: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2"/>
          <p:cNvSpPr>
            <a:spLocks noChangeArrowheads="1"/>
          </p:cNvSpPr>
          <p:nvPr/>
        </p:nvSpPr>
        <p:spPr bwMode="auto">
          <a:xfrm>
            <a:off x="457200" y="3048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600" b="1" dirty="0">
                <a:solidFill>
                  <a:schemeClr val="tx2">
                    <a:lumMod val="50000"/>
                  </a:schemeClr>
                </a:solidFill>
                <a:latin typeface="Liberation Sans" panose="020B0604020202020204" pitchFamily="34" charset="0"/>
              </a:rPr>
              <a:t>ENHANCING QUALITIES OF USEFUL INFORMATION</a:t>
            </a: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pic>
        <p:nvPicPr>
          <p:cNvPr id="1026" name="Picture 2" descr="Image result for cloc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8863" y="5297414"/>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sisten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84" y="4478199"/>
            <a:ext cx="900251" cy="9002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understan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understand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Image result for understand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understand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3887" y="1252588"/>
            <a:ext cx="1063625" cy="8272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understand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1340" y="1080659"/>
            <a:ext cx="999193" cy="9991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mpar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1080659"/>
            <a:ext cx="1023988" cy="1023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solidFill>
            <a:srgbClr val="0099CC"/>
          </a:solidFill>
          <a:ln>
            <a:noFill/>
          </a:ln>
          <a:effectLst/>
        </p:spPr>
        <p:txBody>
          <a:bodyPr lIns="90488" tIns="44450" rIns="90488" bIns="44450" anchor="ctr" anchorCtr="0"/>
          <a:lstStyle/>
          <a:p>
            <a:pPr marL="53975" algn="l"/>
            <a:r>
              <a:rPr lang="en-US" altLang="en-US" sz="2800" b="1" dirty="0">
                <a:solidFill>
                  <a:schemeClr val="accent3"/>
                </a:solidFill>
                <a:effectLst>
                  <a:outerShdw blurRad="38100" dist="38100" dir="2700000" algn="tl">
                    <a:srgbClr val="000000">
                      <a:alpha val="43137"/>
                    </a:srgbClr>
                  </a:outerShdw>
                </a:effectLst>
                <a:latin typeface="Liberation Sans" panose="020B0604020202020204" pitchFamily="34" charset="0"/>
              </a:rPr>
              <a:t>ACCOUNTING ACROSS THE ORGANIZATION</a:t>
            </a:r>
          </a:p>
        </p:txBody>
      </p:sp>
      <p:sp>
        <p:nvSpPr>
          <p:cNvPr id="2" name="Rectangle 1"/>
          <p:cNvSpPr/>
          <p:nvPr/>
        </p:nvSpPr>
        <p:spPr>
          <a:xfrm>
            <a:off x="457200" y="1105480"/>
            <a:ext cx="8001000" cy="5230663"/>
          </a:xfrm>
          <a:prstGeom prst="rect">
            <a:avLst/>
          </a:prstGeom>
        </p:spPr>
        <p:txBody>
          <a:bodyPr wrap="square">
            <a:spAutoFit/>
          </a:bodyPr>
          <a:lstStyle/>
          <a:p>
            <a:pPr algn="just">
              <a:lnSpc>
                <a:spcPct val="114000"/>
              </a:lnSpc>
              <a:spcBef>
                <a:spcPts val="600"/>
              </a:spcBef>
            </a:pPr>
            <a:r>
              <a:rPr lang="en-US" sz="2000" b="1" i="0" dirty="0">
                <a:solidFill>
                  <a:schemeClr val="tx1"/>
                </a:solidFill>
                <a:effectLst/>
                <a:latin typeface="Liberation Sans" panose="020B0604020202020204" pitchFamily="34" charset="0"/>
              </a:rPr>
              <a:t>What Do These Companies Have in Common?</a:t>
            </a:r>
          </a:p>
          <a:p>
            <a:pPr algn="just">
              <a:lnSpc>
                <a:spcPct val="114000"/>
              </a:lnSpc>
              <a:spcBef>
                <a:spcPts val="600"/>
              </a:spcBef>
            </a:pPr>
            <a:r>
              <a:rPr lang="en-US" sz="1800" dirty="0">
                <a:latin typeface="Liberation Sans" panose="020B0604020202020204" pitchFamily="34" charset="0"/>
              </a:rPr>
              <a:t>Another issue related to comparability is the accounting time period. An accounting period  that is one-year long is called a </a:t>
            </a:r>
            <a:r>
              <a:rPr lang="en-US" sz="1800" b="1" dirty="0">
                <a:latin typeface="Liberation Sans" panose="020B0604020202020204" pitchFamily="34" charset="0"/>
              </a:rPr>
              <a:t>fiscal year</a:t>
            </a:r>
            <a:r>
              <a:rPr lang="en-US" sz="1800" dirty="0">
                <a:latin typeface="Liberation Sans" panose="020B0604020202020204" pitchFamily="34" charset="0"/>
              </a:rPr>
              <a:t>. But a fiscal year need not match the calendar year. For example, a company could end its fiscal year on April 30 rather than on December 31. Why do companies choose the particular year-ends that they do? For example, why doesn’t every company use December 31 as its accounting year-end? Many companies choose to end their accounting year when inventory or operations are at a low point. This is advantageous because compiling accounting information requires much time and effort by managers, so they would rather do it when they aren’t as busy operating the business. Also, inventory is easier and less costly to count when its volume is low. Some companies whose year-ends differ from December 31 are Delta Air Lines, June 30; The Walt Disney Company, September 30; and Dunkin’ Donuts, Inc., October 31. In the notes to its financial statements, Best Buy states that its accounting year-end is the Saturday nearest the end of January.</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356736049"/>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715858" cy="2328862"/>
          </a:xfrm>
          <a:prstGeom prst="rect">
            <a:avLst/>
          </a:prstGeom>
          <a:noFill/>
          <a:ln w="19050" cap="sq">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232" y="1524000"/>
            <a:ext cx="3424568" cy="2263227"/>
          </a:xfrm>
          <a:prstGeom prst="rect">
            <a:avLst/>
          </a:prstGeom>
          <a:noFill/>
          <a:ln w="19050" cap="sq" algn="ctr">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8" name="Rectangle 6"/>
          <p:cNvSpPr>
            <a:spLocks noChangeArrowheads="1"/>
          </p:cNvSpPr>
          <p:nvPr/>
        </p:nvSpPr>
        <p:spPr bwMode="auto">
          <a:xfrm>
            <a:off x="1330656" y="4313238"/>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dirty="0">
                <a:solidFill>
                  <a:schemeClr val="tx1"/>
                </a:solidFill>
                <a:latin typeface="Liberation Sans" panose="020B0604020202020204" pitchFamily="34" charset="0"/>
              </a:rPr>
              <a:t>Monetary Unit</a:t>
            </a:r>
          </a:p>
        </p:txBody>
      </p:sp>
      <p:sp>
        <p:nvSpPr>
          <p:cNvPr id="49160" name="Rectangle 10"/>
          <p:cNvSpPr>
            <a:spLocks noChangeArrowheads="1"/>
          </p:cNvSpPr>
          <p:nvPr/>
        </p:nvSpPr>
        <p:spPr bwMode="auto">
          <a:xfrm>
            <a:off x="5374944" y="442277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dirty="0">
                <a:solidFill>
                  <a:schemeClr val="tx1"/>
                </a:solidFill>
                <a:latin typeface="Liberation Sans" panose="020B0604020202020204" pitchFamily="34" charset="0"/>
              </a:rPr>
              <a:t>Economic Entity</a:t>
            </a:r>
          </a:p>
        </p:txBody>
      </p:sp>
      <p:sp>
        <p:nvSpPr>
          <p:cNvPr id="914445" name="Rectangle 13"/>
          <p:cNvSpPr>
            <a:spLocks noChangeArrowheads="1"/>
          </p:cNvSpPr>
          <p:nvPr/>
        </p:nvSpPr>
        <p:spPr bwMode="auto">
          <a:xfrm>
            <a:off x="762000" y="4664075"/>
            <a:ext cx="36576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5000"/>
              </a:lnSpc>
              <a:spcBef>
                <a:spcPct val="0"/>
              </a:spcBef>
              <a:buClrTx/>
              <a:buSzTx/>
              <a:buFontTx/>
              <a:buNone/>
            </a:pPr>
            <a:r>
              <a:rPr lang="en-US" altLang="en-US" sz="2000" b="0" dirty="0">
                <a:solidFill>
                  <a:schemeClr val="tx1"/>
                </a:solidFill>
                <a:latin typeface="Liberation Sans" panose="020B0604020202020204" pitchFamily="34" charset="0"/>
              </a:rPr>
              <a:t>Requires that only those things that can be expressed in money are included in the accounting records.</a:t>
            </a:r>
          </a:p>
        </p:txBody>
      </p:sp>
      <p:sp>
        <p:nvSpPr>
          <p:cNvPr id="914446" name="Rectangle 14"/>
          <p:cNvSpPr>
            <a:spLocks noChangeArrowheads="1"/>
          </p:cNvSpPr>
          <p:nvPr/>
        </p:nvSpPr>
        <p:spPr bwMode="auto">
          <a:xfrm>
            <a:off x="4876800" y="4786313"/>
            <a:ext cx="35052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5000"/>
              </a:lnSpc>
              <a:spcBef>
                <a:spcPct val="0"/>
              </a:spcBef>
              <a:buClrTx/>
              <a:buSzTx/>
              <a:buFontTx/>
              <a:buNone/>
            </a:pPr>
            <a:r>
              <a:rPr lang="en-US" altLang="en-US" sz="2000" b="0" dirty="0">
                <a:solidFill>
                  <a:schemeClr val="tx1"/>
                </a:solidFill>
                <a:latin typeface="Liberation Sans" panose="020B0604020202020204" pitchFamily="34" charset="0"/>
              </a:rPr>
              <a:t>States that every economic entity can be separately identified and accounted for.</a:t>
            </a: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2"/>
          <p:cNvSpPr>
            <a:spLocks noChangeArrowheads="1"/>
          </p:cNvSpPr>
          <p:nvPr/>
        </p:nvSpPr>
        <p:spPr bwMode="auto">
          <a:xfrm>
            <a:off x="304800" y="3048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009900"/>
                </a:solidFill>
                <a:latin typeface="Liberation Sans" panose="020B0604020202020204" pitchFamily="34" charset="0"/>
              </a:rPr>
              <a:t>ASSUMPTIONS</a:t>
            </a:r>
            <a:r>
              <a:rPr lang="en-US" altLang="en-US" sz="3200" b="1" dirty="0">
                <a:solidFill>
                  <a:schemeClr val="tx2">
                    <a:lumMod val="50000"/>
                  </a:schemeClr>
                </a:solidFill>
                <a:latin typeface="Liberation Sans" panose="020B0604020202020204" pitchFamily="34" charset="0"/>
              </a:rPr>
              <a:t> IN FINANCIAL REPORTING</a:t>
            </a:r>
          </a:p>
        </p:txBody>
      </p:sp>
      <p:sp>
        <p:nvSpPr>
          <p:cNvPr id="3" name="Notched Right Arrow 2"/>
          <p:cNvSpPr/>
          <p:nvPr/>
        </p:nvSpPr>
        <p:spPr bwMode="auto">
          <a:xfrm rot="5400000">
            <a:off x="2326515" y="3798614"/>
            <a:ext cx="457200" cy="434427"/>
          </a:xfrm>
          <a:prstGeom prst="notchedRightArrow">
            <a:avLst/>
          </a:prstGeom>
          <a:solidFill>
            <a:srgbClr val="E20000"/>
          </a:solidFill>
          <a:ln w="28575"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0" name="Notched Right Arrow 19"/>
          <p:cNvSpPr/>
          <p:nvPr/>
        </p:nvSpPr>
        <p:spPr bwMode="auto">
          <a:xfrm rot="5400000">
            <a:off x="6313214" y="3807739"/>
            <a:ext cx="457200" cy="434427"/>
          </a:xfrm>
          <a:prstGeom prst="notchedRightArrow">
            <a:avLst/>
          </a:prstGeom>
          <a:solidFill>
            <a:srgbClr val="E20000"/>
          </a:solidFill>
          <a:ln w="28575"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4" name="Rectangle 3"/>
          <p:cNvSpPr/>
          <p:nvPr/>
        </p:nvSpPr>
        <p:spPr>
          <a:xfrm>
            <a:off x="4255814" y="6091535"/>
            <a:ext cx="2754586" cy="461665"/>
          </a:xfrm>
          <a:prstGeom prst="rect">
            <a:avLst/>
          </a:prstGeom>
        </p:spPr>
        <p:txBody>
          <a:bodyPr wrap="square">
            <a:spAutoFit/>
          </a:bodyPr>
          <a:lstStyle/>
          <a:p>
            <a:pPr algn="l"/>
            <a:r>
              <a:rPr lang="en-US" sz="1200" b="1" dirty="0">
                <a:latin typeface="Liberation Sans" panose="020B0604020202020204" pitchFamily="34" charset="0"/>
              </a:rPr>
              <a:t>ILLUSTRATION 2-19</a:t>
            </a:r>
          </a:p>
          <a:p>
            <a:pPr algn="l"/>
            <a:r>
              <a:rPr lang="en-US" sz="1200" dirty="0">
                <a:latin typeface="Liberation Sans" panose="020B0604020202020204" pitchFamily="34" charset="0"/>
              </a:rPr>
              <a:t>Key assumptions in financial reporting</a:t>
            </a:r>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500"/>
                                        <p:tgtEl>
                                          <p:spTgt spid="4915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14445"/>
                                        </p:tgtEl>
                                        <p:attrNameLst>
                                          <p:attrName>style.visibility</p:attrName>
                                        </p:attrNameLst>
                                      </p:cBhvr>
                                      <p:to>
                                        <p:strVal val="visible"/>
                                      </p:to>
                                    </p:set>
                                    <p:animEffect transition="in" filter="wipe(up)">
                                      <p:cBhvr>
                                        <p:cTn id="15" dur="500"/>
                                        <p:tgtEl>
                                          <p:spTgt spid="9144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9160"/>
                                        </p:tgtEl>
                                        <p:attrNameLst>
                                          <p:attrName>style.visibility</p:attrName>
                                        </p:attrNameLst>
                                      </p:cBhvr>
                                      <p:to>
                                        <p:strVal val="visible"/>
                                      </p:to>
                                    </p:set>
                                    <p:animEffect transition="in" filter="fade">
                                      <p:cBhvr>
                                        <p:cTn id="24" dur="500"/>
                                        <p:tgtEl>
                                          <p:spTgt spid="4916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914446"/>
                                        </p:tgtEl>
                                        <p:attrNameLst>
                                          <p:attrName>style.visibility</p:attrName>
                                        </p:attrNameLst>
                                      </p:cBhvr>
                                      <p:to>
                                        <p:strVal val="visible"/>
                                      </p:to>
                                    </p:set>
                                    <p:animEffect transition="in" filter="wipe(up)">
                                      <p:cBhvr>
                                        <p:cTn id="28" dur="500"/>
                                        <p:tgtEl>
                                          <p:spTgt spid="914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60" grpId="0"/>
      <p:bldP spid="914445" grpId="0"/>
      <p:bldP spid="914446" grpId="0"/>
      <p:bldP spid="3" grpId="0" animBg="1"/>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49" y="1494360"/>
            <a:ext cx="4027951" cy="2135187"/>
          </a:xfrm>
          <a:prstGeom prst="rect">
            <a:avLst/>
          </a:prstGeom>
          <a:noFill/>
          <a:ln w="19050" cap="sq" algn="ctr">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6" name="Rectangle 16"/>
          <p:cNvSpPr>
            <a:spLocks noChangeArrowheads="1"/>
          </p:cNvSpPr>
          <p:nvPr/>
        </p:nvSpPr>
        <p:spPr bwMode="auto">
          <a:xfrm>
            <a:off x="4876800" y="4395787"/>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dirty="0">
                <a:solidFill>
                  <a:schemeClr val="tx1"/>
                </a:solidFill>
                <a:latin typeface="Liberation Sans" panose="020B0604020202020204" pitchFamily="34" charset="0"/>
              </a:rPr>
              <a:t>Going Concern</a:t>
            </a:r>
            <a:endParaRPr lang="en-US" altLang="en-US" sz="2000" b="0" dirty="0">
              <a:solidFill>
                <a:schemeClr val="tx1"/>
              </a:solidFill>
              <a:latin typeface="Liberation Sans" panose="020B0604020202020204" pitchFamily="34" charset="0"/>
            </a:endParaRPr>
          </a:p>
        </p:txBody>
      </p:sp>
      <p:sp>
        <p:nvSpPr>
          <p:cNvPr id="916497" name="Rectangle 17"/>
          <p:cNvSpPr>
            <a:spLocks noChangeArrowheads="1"/>
          </p:cNvSpPr>
          <p:nvPr/>
        </p:nvSpPr>
        <p:spPr bwMode="auto">
          <a:xfrm>
            <a:off x="4953000" y="4779962"/>
            <a:ext cx="29718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5000"/>
              </a:lnSpc>
              <a:spcBef>
                <a:spcPct val="0"/>
              </a:spcBef>
              <a:buClrTx/>
              <a:buSzTx/>
              <a:buFontTx/>
              <a:buNone/>
            </a:pPr>
            <a:r>
              <a:rPr lang="en-US" altLang="en-US" sz="2000" b="0" dirty="0">
                <a:solidFill>
                  <a:schemeClr val="tx1"/>
                </a:solidFill>
                <a:latin typeface="Liberation Sans" panose="020B0604020202020204" pitchFamily="34" charset="0"/>
              </a:rPr>
              <a:t>The business will remain in operation for the foreseeable future.</a:t>
            </a:r>
          </a:p>
        </p:txBody>
      </p:sp>
      <p:sp>
        <p:nvSpPr>
          <p:cNvPr id="50188" name="Rectangle 18"/>
          <p:cNvSpPr>
            <a:spLocks noChangeArrowheads="1"/>
          </p:cNvSpPr>
          <p:nvPr/>
        </p:nvSpPr>
        <p:spPr bwMode="auto">
          <a:xfrm>
            <a:off x="1371600" y="4411662"/>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000" dirty="0">
                <a:solidFill>
                  <a:schemeClr val="tx1"/>
                </a:solidFill>
                <a:latin typeface="Liberation Sans" panose="020B0604020202020204" pitchFamily="34" charset="0"/>
              </a:rPr>
              <a:t>Periodicity</a:t>
            </a:r>
          </a:p>
        </p:txBody>
      </p:sp>
      <p:sp>
        <p:nvSpPr>
          <p:cNvPr id="916500" name="Rectangle 20"/>
          <p:cNvSpPr>
            <a:spLocks noChangeArrowheads="1"/>
          </p:cNvSpPr>
          <p:nvPr/>
        </p:nvSpPr>
        <p:spPr bwMode="auto">
          <a:xfrm>
            <a:off x="914400" y="4827587"/>
            <a:ext cx="32766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5000"/>
              </a:lnSpc>
              <a:spcBef>
                <a:spcPct val="0"/>
              </a:spcBef>
              <a:buClrTx/>
              <a:buSzTx/>
              <a:buFontTx/>
              <a:buNone/>
            </a:pPr>
            <a:r>
              <a:rPr lang="en-US" altLang="en-US" sz="2000" b="0" dirty="0">
                <a:solidFill>
                  <a:schemeClr val="tx1"/>
                </a:solidFill>
                <a:latin typeface="Liberation Sans" panose="020B0604020202020204" pitchFamily="34" charset="0"/>
              </a:rPr>
              <a:t>States that the life of a business can be divided into artificial time periods.</a:t>
            </a:r>
          </a:p>
        </p:txBody>
      </p:sp>
      <p:pic>
        <p:nvPicPr>
          <p:cNvPr id="5019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24511"/>
            <a:ext cx="4027952" cy="2233089"/>
          </a:xfrm>
          <a:prstGeom prst="rect">
            <a:avLst/>
          </a:prstGeom>
          <a:noFill/>
          <a:ln w="19050" cap="sq" algn="ctr">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2"/>
          <p:cNvSpPr>
            <a:spLocks noChangeArrowheads="1"/>
          </p:cNvSpPr>
          <p:nvPr/>
        </p:nvSpPr>
        <p:spPr bwMode="auto">
          <a:xfrm>
            <a:off x="304800" y="3048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009900"/>
                </a:solidFill>
                <a:latin typeface="Liberation Sans" panose="020B0604020202020204" pitchFamily="34" charset="0"/>
              </a:rPr>
              <a:t>ASSUMPTIONS</a:t>
            </a:r>
            <a:r>
              <a:rPr lang="en-US" altLang="en-US" sz="3200" b="1" dirty="0">
                <a:solidFill>
                  <a:schemeClr val="tx2">
                    <a:lumMod val="50000"/>
                  </a:schemeClr>
                </a:solidFill>
                <a:latin typeface="Liberation Sans" panose="020B0604020202020204" pitchFamily="34" charset="0"/>
              </a:rPr>
              <a:t> IN FINANCIAL REPORTING</a:t>
            </a:r>
          </a:p>
        </p:txBody>
      </p:sp>
      <p:sp>
        <p:nvSpPr>
          <p:cNvPr id="18" name="Notched Right Arrow 17"/>
          <p:cNvSpPr/>
          <p:nvPr/>
        </p:nvSpPr>
        <p:spPr bwMode="auto">
          <a:xfrm rot="5400000">
            <a:off x="2326515" y="3798614"/>
            <a:ext cx="457200" cy="434427"/>
          </a:xfrm>
          <a:prstGeom prst="notchedRightArrow">
            <a:avLst/>
          </a:prstGeom>
          <a:solidFill>
            <a:srgbClr val="E20000"/>
          </a:solidFill>
          <a:ln w="28575"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9" name="Notched Right Arrow 18"/>
          <p:cNvSpPr/>
          <p:nvPr/>
        </p:nvSpPr>
        <p:spPr bwMode="auto">
          <a:xfrm rot="5400000">
            <a:off x="6313214" y="3807739"/>
            <a:ext cx="457200" cy="434427"/>
          </a:xfrm>
          <a:prstGeom prst="notchedRightArrow">
            <a:avLst/>
          </a:prstGeom>
          <a:solidFill>
            <a:srgbClr val="E20000"/>
          </a:solidFill>
          <a:ln w="28575"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188"/>
                                        </p:tgtEl>
                                        <p:attrNameLst>
                                          <p:attrName>style.visibility</p:attrName>
                                        </p:attrNameLst>
                                      </p:cBhvr>
                                      <p:to>
                                        <p:strVal val="visible"/>
                                      </p:to>
                                    </p:set>
                                    <p:animEffect transition="in" filter="fade">
                                      <p:cBhvr>
                                        <p:cTn id="11" dur="500"/>
                                        <p:tgtEl>
                                          <p:spTgt spid="5018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16500"/>
                                        </p:tgtEl>
                                        <p:attrNameLst>
                                          <p:attrName>style.visibility</p:attrName>
                                        </p:attrNameLst>
                                      </p:cBhvr>
                                      <p:to>
                                        <p:strVal val="visible"/>
                                      </p:to>
                                    </p:set>
                                    <p:animEffect transition="in" filter="wipe(up)">
                                      <p:cBhvr>
                                        <p:cTn id="15" dur="500"/>
                                        <p:tgtEl>
                                          <p:spTgt spid="9165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0186"/>
                                        </p:tgtEl>
                                        <p:attrNameLst>
                                          <p:attrName>style.visibility</p:attrName>
                                        </p:attrNameLst>
                                      </p:cBhvr>
                                      <p:to>
                                        <p:strVal val="visible"/>
                                      </p:to>
                                    </p:set>
                                    <p:animEffect transition="in" filter="fade">
                                      <p:cBhvr>
                                        <p:cTn id="24" dur="500"/>
                                        <p:tgtEl>
                                          <p:spTgt spid="50186"/>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916497"/>
                                        </p:tgtEl>
                                        <p:attrNameLst>
                                          <p:attrName>style.visibility</p:attrName>
                                        </p:attrNameLst>
                                      </p:cBhvr>
                                      <p:to>
                                        <p:strVal val="visible"/>
                                      </p:to>
                                    </p:set>
                                    <p:animEffect transition="in" filter="wipe(up)">
                                      <p:cBhvr>
                                        <p:cTn id="28" dur="500"/>
                                        <p:tgtEl>
                                          <p:spTgt spid="916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p:bldP spid="916497" grpId="0"/>
      <p:bldP spid="50188" grpId="0"/>
      <p:bldP spid="916500" grpId="0"/>
      <p:bldP spid="18"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18"/>
          <p:cNvSpPr>
            <a:spLocks noChangeArrowheads="1"/>
          </p:cNvSpPr>
          <p:nvPr/>
        </p:nvSpPr>
        <p:spPr bwMode="auto">
          <a:xfrm>
            <a:off x="415401" y="1033790"/>
            <a:ext cx="563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rgbClr val="E20000"/>
                </a:solidFill>
                <a:latin typeface="Liberation Sans" panose="020B0604020202020204" pitchFamily="34" charset="0"/>
              </a:rPr>
              <a:t>Measurement Principles</a:t>
            </a:r>
          </a:p>
        </p:txBody>
      </p:sp>
      <p:sp>
        <p:nvSpPr>
          <p:cNvPr id="51206" name="Rectangle 19"/>
          <p:cNvSpPr>
            <a:spLocks noChangeArrowheads="1"/>
          </p:cNvSpPr>
          <p:nvPr/>
        </p:nvSpPr>
        <p:spPr bwMode="auto">
          <a:xfrm>
            <a:off x="533400" y="1557010"/>
            <a:ext cx="2362200" cy="432362"/>
          </a:xfrm>
          <a:prstGeom prst="rect">
            <a:avLst/>
          </a:prstGeom>
          <a:noFill/>
          <a:ln w="19050" cap="sq">
            <a:no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100" dirty="0">
                <a:solidFill>
                  <a:schemeClr val="tx1"/>
                </a:solidFill>
                <a:latin typeface="Liberation Sans" panose="020B0604020202020204" pitchFamily="34" charset="0"/>
              </a:rPr>
              <a:t>Historical Cost</a:t>
            </a:r>
            <a:endParaRPr lang="en-US" altLang="en-US" sz="2100" b="0" dirty="0">
              <a:solidFill>
                <a:schemeClr val="tx1"/>
              </a:solidFill>
              <a:latin typeface="Liberation Sans" panose="020B0604020202020204" pitchFamily="34" charset="0"/>
            </a:endParaRPr>
          </a:p>
        </p:txBody>
      </p:sp>
      <p:sp>
        <p:nvSpPr>
          <p:cNvPr id="811030" name="Rectangle 22"/>
          <p:cNvSpPr>
            <a:spLocks noChangeArrowheads="1"/>
          </p:cNvSpPr>
          <p:nvPr/>
        </p:nvSpPr>
        <p:spPr bwMode="auto">
          <a:xfrm>
            <a:off x="533400" y="1905000"/>
            <a:ext cx="33528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b="0" dirty="0">
                <a:solidFill>
                  <a:schemeClr val="tx1"/>
                </a:solidFill>
                <a:latin typeface="Liberation Sans" panose="020B0604020202020204" pitchFamily="34" charset="0"/>
              </a:rPr>
              <a:t>Or cost principle, dictates that companies record assets at their cost.</a:t>
            </a:r>
          </a:p>
        </p:txBody>
      </p:sp>
      <p:sp>
        <p:nvSpPr>
          <p:cNvPr id="51212" name="Rectangle 25"/>
          <p:cNvSpPr>
            <a:spLocks noChangeArrowheads="1"/>
          </p:cNvSpPr>
          <p:nvPr/>
        </p:nvSpPr>
        <p:spPr bwMode="auto">
          <a:xfrm>
            <a:off x="609600" y="2590800"/>
            <a:ext cx="2514600" cy="3505200"/>
          </a:xfrm>
          <a:prstGeom prst="rect">
            <a:avLst/>
          </a:prstGeom>
          <a:noFill/>
          <a:ln w="19050" cap="sq">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1213" name="Rectangle 26"/>
          <p:cNvSpPr>
            <a:spLocks noChangeArrowheads="1"/>
          </p:cNvSpPr>
          <p:nvPr/>
        </p:nvSpPr>
        <p:spPr bwMode="auto">
          <a:xfrm>
            <a:off x="3352800" y="2590800"/>
            <a:ext cx="2514600" cy="3505200"/>
          </a:xfrm>
          <a:prstGeom prst="rect">
            <a:avLst/>
          </a:prstGeom>
          <a:noFill/>
          <a:ln w="19050" cap="sq">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1214" name="Rectangle 27"/>
          <p:cNvSpPr>
            <a:spLocks noChangeArrowheads="1"/>
          </p:cNvSpPr>
          <p:nvPr/>
        </p:nvSpPr>
        <p:spPr bwMode="auto">
          <a:xfrm>
            <a:off x="6096000" y="2590800"/>
            <a:ext cx="2590800" cy="3505200"/>
          </a:xfrm>
          <a:prstGeom prst="rect">
            <a:avLst/>
          </a:prstGeom>
          <a:noFill/>
          <a:ln w="19050" cap="sq">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PRINCIPLES IN FINANCIAL REPORTING</a:t>
            </a:r>
          </a:p>
        </p:txBody>
      </p:sp>
      <p:sp>
        <p:nvSpPr>
          <p:cNvPr id="20" name="Rectangle 19"/>
          <p:cNvSpPr>
            <a:spLocks noChangeArrowheads="1"/>
          </p:cNvSpPr>
          <p:nvPr/>
        </p:nvSpPr>
        <p:spPr bwMode="auto">
          <a:xfrm>
            <a:off x="533400" y="3128711"/>
            <a:ext cx="2362200" cy="432362"/>
          </a:xfrm>
          <a:prstGeom prst="rect">
            <a:avLst/>
          </a:prstGeom>
          <a:noFill/>
          <a:ln w="19050" cap="sq">
            <a:no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100" dirty="0">
                <a:solidFill>
                  <a:schemeClr val="tx1"/>
                </a:solidFill>
                <a:latin typeface="Liberation Sans" panose="020B0604020202020204" pitchFamily="34" charset="0"/>
              </a:rPr>
              <a:t>Fair Value</a:t>
            </a:r>
            <a:endParaRPr lang="en-US" altLang="en-US" sz="2100" b="0" dirty="0">
              <a:solidFill>
                <a:schemeClr val="tx1"/>
              </a:solidFill>
              <a:latin typeface="Liberation Sans" panose="020B0604020202020204" pitchFamily="34" charset="0"/>
            </a:endParaRPr>
          </a:p>
        </p:txBody>
      </p:sp>
      <p:sp>
        <p:nvSpPr>
          <p:cNvPr id="21" name="Rectangle 22"/>
          <p:cNvSpPr>
            <a:spLocks noChangeArrowheads="1"/>
          </p:cNvSpPr>
          <p:nvPr/>
        </p:nvSpPr>
        <p:spPr bwMode="auto">
          <a:xfrm>
            <a:off x="533400" y="3393796"/>
            <a:ext cx="50292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5000"/>
              </a:lnSpc>
            </a:pPr>
            <a:r>
              <a:rPr lang="en-US" altLang="en-US" sz="2000" dirty="0">
                <a:latin typeface="Liberation Sans" panose="020B0604020202020204" pitchFamily="34" charset="0"/>
              </a:rPr>
              <a:t>Indicates that assets and liabilities should be reported at fair value (the price received to sell an asset or settle a liability).</a:t>
            </a:r>
          </a:p>
        </p:txBody>
      </p:sp>
      <p:sp>
        <p:nvSpPr>
          <p:cNvPr id="22" name="Rectangle 18"/>
          <p:cNvSpPr>
            <a:spLocks noChangeArrowheads="1"/>
          </p:cNvSpPr>
          <p:nvPr/>
        </p:nvSpPr>
        <p:spPr bwMode="auto">
          <a:xfrm>
            <a:off x="533400" y="4505980"/>
            <a:ext cx="563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rgbClr val="E20000"/>
                </a:solidFill>
                <a:latin typeface="Liberation Sans" panose="020B0604020202020204" pitchFamily="34" charset="0"/>
              </a:rPr>
              <a:t>Full Disclosure Principle</a:t>
            </a:r>
          </a:p>
        </p:txBody>
      </p:sp>
      <p:sp>
        <p:nvSpPr>
          <p:cNvPr id="23" name="Rectangle 22"/>
          <p:cNvSpPr>
            <a:spLocks noChangeArrowheads="1"/>
          </p:cNvSpPr>
          <p:nvPr/>
        </p:nvSpPr>
        <p:spPr bwMode="auto">
          <a:xfrm>
            <a:off x="533400" y="5105400"/>
            <a:ext cx="80010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5000"/>
              </a:lnSpc>
            </a:pPr>
            <a:r>
              <a:rPr lang="en-US" altLang="en-US" sz="2000" dirty="0">
                <a:latin typeface="Liberation Sans" panose="020B0604020202020204" pitchFamily="34" charset="0"/>
              </a:rPr>
              <a:t>Requires that companies disclose all circumstances and events that would make a difference to financial statement users.</a:t>
            </a: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pic>
        <p:nvPicPr>
          <p:cNvPr id="15" name="Picture 6" descr="truck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0" y="2155014"/>
            <a:ext cx="14478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start-box-truck-business-200X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155014"/>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62400" y="1557010"/>
            <a:ext cx="4953000" cy="665247"/>
          </a:xfrm>
          <a:prstGeom prst="rect">
            <a:avLst/>
          </a:prstGeom>
        </p:spPr>
        <p:txBody>
          <a:bodyPr wrap="square">
            <a:spAutoFit/>
          </a:bodyPr>
          <a:lstStyle/>
          <a:p>
            <a:pPr algn="l">
              <a:lnSpc>
                <a:spcPct val="110000"/>
              </a:lnSpc>
              <a:spcBef>
                <a:spcPct val="30000"/>
              </a:spcBef>
              <a:spcAft>
                <a:spcPct val="20000"/>
              </a:spcAft>
              <a:buSzPct val="80000"/>
            </a:pPr>
            <a:r>
              <a:rPr lang="en-US" altLang="en-US" dirty="0"/>
              <a:t>$30,000 New	 $ ?</a:t>
            </a:r>
            <a:r>
              <a:rPr lang="en-US" altLang="en-US" sz="3600" dirty="0">
                <a:solidFill>
                  <a:srgbClr val="FF0000"/>
                </a:solidFill>
              </a:rPr>
              <a:t> </a:t>
            </a:r>
            <a:r>
              <a:rPr lang="en-US" altLang="en-US" sz="1400" dirty="0">
                <a:solidFill>
                  <a:srgbClr val="FF0000"/>
                </a:solidFill>
              </a:rPr>
              <a:t>At 6 years old</a:t>
            </a: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5"/>
          <p:cNvSpPr>
            <a:spLocks noChangeArrowheads="1"/>
          </p:cNvSpPr>
          <p:nvPr/>
        </p:nvSpPr>
        <p:spPr bwMode="auto">
          <a:xfrm>
            <a:off x="3429000" y="2209800"/>
            <a:ext cx="5105400" cy="1752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2229" name="Rectangle 18"/>
          <p:cNvSpPr>
            <a:spLocks noChangeArrowheads="1"/>
          </p:cNvSpPr>
          <p:nvPr/>
        </p:nvSpPr>
        <p:spPr bwMode="auto">
          <a:xfrm>
            <a:off x="3429000" y="4267200"/>
            <a:ext cx="5105400" cy="1828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2230" name="Rectangle 19"/>
          <p:cNvSpPr>
            <a:spLocks noChangeArrowheads="1"/>
          </p:cNvSpPr>
          <p:nvPr/>
        </p:nvSpPr>
        <p:spPr bwMode="auto">
          <a:xfrm>
            <a:off x="4724400" y="16764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dirty="0">
                <a:solidFill>
                  <a:schemeClr val="tx2">
                    <a:lumMod val="50000"/>
                  </a:schemeClr>
                </a:solidFill>
                <a:latin typeface="Liberation Sans" panose="020B0604020202020204" pitchFamily="34" charset="0"/>
              </a:rPr>
              <a:t>Cost Constraint</a:t>
            </a:r>
          </a:p>
        </p:txBody>
      </p:sp>
      <p:sp>
        <p:nvSpPr>
          <p:cNvPr id="813076" name="Rectangle 20"/>
          <p:cNvSpPr>
            <a:spLocks noChangeArrowheads="1"/>
          </p:cNvSpPr>
          <p:nvPr/>
        </p:nvSpPr>
        <p:spPr bwMode="auto">
          <a:xfrm>
            <a:off x="4038600" y="2274650"/>
            <a:ext cx="4419600" cy="29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5000"/>
              </a:lnSpc>
              <a:spcBef>
                <a:spcPct val="0"/>
              </a:spcBef>
              <a:buClrTx/>
              <a:buSzTx/>
              <a:buFontTx/>
              <a:buNone/>
            </a:pPr>
            <a:r>
              <a:rPr lang="en-US" altLang="en-US" sz="2300" b="0" dirty="0">
                <a:solidFill>
                  <a:schemeClr val="tx1"/>
                </a:solidFill>
                <a:latin typeface="Liberation Sans" panose="020B0604020202020204" pitchFamily="34" charset="0"/>
              </a:rPr>
              <a:t>Accounting standard-setters weigh the cost that companies will incur to provide the information against the benefit that financial statement users will gain from having the information available.</a:t>
            </a:r>
          </a:p>
        </p:txBody>
      </p:sp>
      <p:pic>
        <p:nvPicPr>
          <p:cNvPr id="5223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29718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PRINCIPLES IN FINANCIAL REPORTING</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3076"/>
                                        </p:tgtEl>
                                        <p:attrNameLst>
                                          <p:attrName>style.visibility</p:attrName>
                                        </p:attrNameLst>
                                      </p:cBhvr>
                                      <p:to>
                                        <p:strVal val="visible"/>
                                      </p:to>
                                    </p:set>
                                    <p:animEffect transition="in" filter="wipe(up)">
                                      <p:cBhvr>
                                        <p:cTn id="7" dur="500"/>
                                        <p:tgtEl>
                                          <p:spTgt spid="81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7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5"/>
          <p:cNvSpPr>
            <a:spLocks noChangeArrowheads="1"/>
          </p:cNvSpPr>
          <p:nvPr/>
        </p:nvSpPr>
        <p:spPr bwMode="auto">
          <a:xfrm>
            <a:off x="228600" y="1390936"/>
            <a:ext cx="8686800" cy="4933664"/>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53255" name="Rectangle 26"/>
          <p:cNvSpPr>
            <a:spLocks noChangeArrowheads="1"/>
          </p:cNvSpPr>
          <p:nvPr/>
        </p:nvSpPr>
        <p:spPr bwMode="auto">
          <a:xfrm>
            <a:off x="457200" y="1414463"/>
            <a:ext cx="8382000" cy="149579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342900" algn="l"/>
                <a:tab pos="1946275" algn="l"/>
                <a:tab pos="4519613" algn="l"/>
              </a:tabLst>
              <a:defRPr sz="2800" b="1">
                <a:solidFill>
                  <a:schemeClr val="bg2"/>
                </a:solidFill>
                <a:latin typeface="Arial" charset="0"/>
              </a:defRPr>
            </a:lvl1pPr>
            <a:lvl2pPr marL="800100" indent="-285750" algn="l">
              <a:spcBef>
                <a:spcPct val="20000"/>
              </a:spcBef>
              <a:buClr>
                <a:schemeClr val="accent2"/>
              </a:buClr>
              <a:buSzPct val="75000"/>
              <a:buFont typeface="Wingdings" pitchFamily="2" charset="2"/>
              <a:buChar char="l"/>
              <a:tabLst>
                <a:tab pos="342900" algn="l"/>
                <a:tab pos="1946275" algn="l"/>
                <a:tab pos="4519613"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9pPr>
          </a:lstStyle>
          <a:p>
            <a:pPr>
              <a:lnSpc>
                <a:spcPct val="110000"/>
              </a:lnSpc>
              <a:buClrTx/>
              <a:buSzTx/>
              <a:buFontTx/>
              <a:buNone/>
            </a:pPr>
            <a:r>
              <a:rPr lang="en-US" altLang="en-US" sz="1200" b="0" dirty="0"/>
              <a:t> The following items guide the FASB when it creates accounting standards.</a:t>
            </a:r>
          </a:p>
          <a:p>
            <a:pPr>
              <a:lnSpc>
                <a:spcPct val="110000"/>
              </a:lnSpc>
              <a:buClrTx/>
              <a:buSzTx/>
              <a:buFontTx/>
              <a:buNone/>
            </a:pPr>
            <a:r>
              <a:rPr lang="en-US" altLang="en-US" sz="1200" b="0" dirty="0"/>
              <a:t>	Relevance, Periodicity assumption, Faithful representation, Going concern assumption</a:t>
            </a:r>
          </a:p>
          <a:p>
            <a:pPr>
              <a:lnSpc>
                <a:spcPct val="110000"/>
              </a:lnSpc>
              <a:buClrTx/>
              <a:buSzTx/>
              <a:buFontTx/>
              <a:buNone/>
            </a:pPr>
            <a:r>
              <a:rPr lang="en-US" altLang="en-US" sz="1200" b="0" dirty="0"/>
              <a:t>	Comparability 		Historical cost principle</a:t>
            </a:r>
          </a:p>
          <a:p>
            <a:pPr>
              <a:lnSpc>
                <a:spcPct val="110000"/>
              </a:lnSpc>
              <a:buClrTx/>
              <a:buSzTx/>
              <a:buFontTx/>
              <a:buNone/>
            </a:pPr>
            <a:r>
              <a:rPr lang="en-US" altLang="en-US" sz="1200" b="0" dirty="0"/>
              <a:t>	Consistency 		Full disclosure principle</a:t>
            </a:r>
          </a:p>
          <a:p>
            <a:pPr>
              <a:lnSpc>
                <a:spcPct val="110000"/>
              </a:lnSpc>
              <a:buClrTx/>
              <a:buSzTx/>
              <a:buFontTx/>
              <a:buNone/>
            </a:pPr>
            <a:r>
              <a:rPr lang="en-US" altLang="en-US" sz="1200" b="0" dirty="0"/>
              <a:t>	Monetary unit assumption 	Materiality</a:t>
            </a:r>
          </a:p>
          <a:p>
            <a:pPr>
              <a:lnSpc>
                <a:spcPct val="110000"/>
              </a:lnSpc>
              <a:buClrTx/>
              <a:buSzTx/>
              <a:buFontTx/>
              <a:buNone/>
            </a:pPr>
            <a:r>
              <a:rPr lang="en-US" altLang="en-US" sz="1200" b="0" dirty="0"/>
              <a:t>	Economic entity assumption</a:t>
            </a:r>
          </a:p>
        </p:txBody>
      </p:sp>
      <p:sp>
        <p:nvSpPr>
          <p:cNvPr id="53259" name="Rectangle 16"/>
          <p:cNvSpPr>
            <a:spLocks noChangeArrowheads="1"/>
          </p:cNvSpPr>
          <p:nvPr/>
        </p:nvSpPr>
        <p:spPr bwMode="auto">
          <a:xfrm>
            <a:off x="533400" y="3852863"/>
            <a:ext cx="5867400"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716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8288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2860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27432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50000"/>
              </a:spcBef>
              <a:buClrTx/>
              <a:buSzTx/>
              <a:buFontTx/>
              <a:buNone/>
            </a:pPr>
            <a:r>
              <a:rPr lang="en-US" altLang="en-US" sz="1700" b="0" dirty="0">
                <a:solidFill>
                  <a:schemeClr val="tx1"/>
                </a:solidFill>
              </a:rPr>
              <a:t>Match each item above with a description below.</a:t>
            </a:r>
          </a:p>
          <a:p>
            <a:pPr>
              <a:lnSpc>
                <a:spcPct val="110000"/>
              </a:lnSpc>
              <a:spcBef>
                <a:spcPct val="50000"/>
              </a:spcBef>
              <a:buClrTx/>
              <a:buSzTx/>
              <a:buFontTx/>
              <a:buAutoNum type="arabicPeriod"/>
            </a:pPr>
            <a:r>
              <a:rPr lang="en-US" altLang="en-US" sz="1700" b="0" dirty="0">
                <a:solidFill>
                  <a:schemeClr val="tx1"/>
                </a:solidFill>
              </a:rPr>
              <a:t>Ability to easily evaluate one company’s results relative to another’s.</a:t>
            </a:r>
          </a:p>
          <a:p>
            <a:pPr>
              <a:lnSpc>
                <a:spcPct val="110000"/>
              </a:lnSpc>
              <a:spcBef>
                <a:spcPct val="50000"/>
              </a:spcBef>
              <a:buClrTx/>
              <a:buSzTx/>
              <a:buFontTx/>
              <a:buAutoNum type="arabicPeriod"/>
            </a:pPr>
            <a:r>
              <a:rPr lang="en-US" altLang="en-US" sz="1700" b="0" dirty="0">
                <a:solidFill>
                  <a:schemeClr val="tx1"/>
                </a:solidFill>
              </a:rPr>
              <a:t>Belief that a company will continue to operate for the foreseeable future.</a:t>
            </a:r>
          </a:p>
          <a:p>
            <a:pPr>
              <a:lnSpc>
                <a:spcPct val="110000"/>
              </a:lnSpc>
              <a:spcBef>
                <a:spcPct val="50000"/>
              </a:spcBef>
              <a:buClrTx/>
              <a:buSzTx/>
              <a:buFontTx/>
              <a:buAutoNum type="arabicPeriod"/>
            </a:pPr>
            <a:r>
              <a:rPr lang="en-US" altLang="en-US" sz="1700" b="0" dirty="0">
                <a:solidFill>
                  <a:schemeClr val="tx1"/>
                </a:solidFill>
              </a:rPr>
              <a:t>The judgment concerning whether an item is large enough to matter to decision-makers.</a:t>
            </a:r>
          </a:p>
        </p:txBody>
      </p:sp>
      <p:sp>
        <p:nvSpPr>
          <p:cNvPr id="12" name="Rounded Rectangle 11"/>
          <p:cNvSpPr/>
          <p:nvPr/>
        </p:nvSpPr>
        <p:spPr bwMode="auto">
          <a:xfrm>
            <a:off x="2895600" y="354539"/>
            <a:ext cx="6199496"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600" b="1" dirty="0">
                <a:solidFill>
                  <a:schemeClr val="accent3"/>
                </a:solidFill>
                <a:latin typeface="Liberation Sans" panose="020B0604020202020204" pitchFamily="34" charset="0"/>
              </a:rPr>
              <a:t>Financial Accounting Concepts and Principles</a:t>
            </a:r>
            <a:endParaRPr lang="en-US" sz="2600" b="1" i="0" dirty="0">
              <a:solidFill>
                <a:schemeClr val="accent3"/>
              </a:solidFill>
              <a:latin typeface="Liberation Sans" panose="020B0604020202020204" pitchFamily="34" charset="0"/>
            </a:endParaRPr>
          </a:p>
        </p:txBody>
      </p:sp>
      <p:sp>
        <p:nvSpPr>
          <p:cNvPr id="13" name="Isosceles Triangle 12"/>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4" name="TextBox 13"/>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5" name="TextBox 14"/>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dirty="0">
                <a:solidFill>
                  <a:srgbClr val="E20000"/>
                </a:solidFill>
                <a:latin typeface="Liberation Sans" panose="020B0604020202020204" pitchFamily="34" charset="0"/>
              </a:rPr>
              <a:t>3</a:t>
            </a:r>
            <a:endParaRPr lang="en-US" sz="4000" b="1" i="0" dirty="0">
              <a:solidFill>
                <a:srgbClr val="E20000"/>
              </a:solidFill>
              <a:effectLst/>
              <a:latin typeface="Liberation Sans" panose="020B0604020202020204" pitchFamily="34" charset="0"/>
            </a:endParaRPr>
          </a:p>
        </p:txBody>
      </p:sp>
      <p:cxnSp>
        <p:nvCxnSpPr>
          <p:cNvPr id="16" name="Straight Connector 15"/>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7" name="Rectangle 16"/>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1112007562"/>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5"/>
          <p:cNvSpPr>
            <a:spLocks noChangeArrowheads="1"/>
          </p:cNvSpPr>
          <p:nvPr/>
        </p:nvSpPr>
        <p:spPr bwMode="auto">
          <a:xfrm>
            <a:off x="228600" y="1390936"/>
            <a:ext cx="8686800" cy="4933664"/>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815117" name="Rectangle 13"/>
          <p:cNvSpPr>
            <a:spLocks noChangeArrowheads="1"/>
          </p:cNvSpPr>
          <p:nvPr/>
        </p:nvSpPr>
        <p:spPr bwMode="auto">
          <a:xfrm>
            <a:off x="6557963" y="4343400"/>
            <a:ext cx="22812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Comparability</a:t>
            </a:r>
          </a:p>
        </p:txBody>
      </p:sp>
      <p:sp>
        <p:nvSpPr>
          <p:cNvPr id="815119" name="Rectangle 15"/>
          <p:cNvSpPr>
            <a:spLocks noChangeArrowheads="1"/>
          </p:cNvSpPr>
          <p:nvPr/>
        </p:nvSpPr>
        <p:spPr bwMode="auto">
          <a:xfrm>
            <a:off x="6553200" y="5105400"/>
            <a:ext cx="22812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Going concern</a:t>
            </a:r>
          </a:p>
        </p:txBody>
      </p:sp>
      <p:sp>
        <p:nvSpPr>
          <p:cNvPr id="815121" name="Rectangle 17"/>
          <p:cNvSpPr>
            <a:spLocks noChangeArrowheads="1"/>
          </p:cNvSpPr>
          <p:nvPr/>
        </p:nvSpPr>
        <p:spPr bwMode="auto">
          <a:xfrm>
            <a:off x="6553200" y="5791200"/>
            <a:ext cx="22812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Materiality</a:t>
            </a:r>
          </a:p>
        </p:txBody>
      </p:sp>
      <p:sp>
        <p:nvSpPr>
          <p:cNvPr id="53255" name="Rectangle 26"/>
          <p:cNvSpPr>
            <a:spLocks noChangeArrowheads="1"/>
          </p:cNvSpPr>
          <p:nvPr/>
        </p:nvSpPr>
        <p:spPr bwMode="auto">
          <a:xfrm>
            <a:off x="457200" y="1414463"/>
            <a:ext cx="8382000" cy="242066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342900" algn="l"/>
                <a:tab pos="1946275" algn="l"/>
                <a:tab pos="4519613" algn="l"/>
              </a:tabLst>
              <a:defRPr sz="2800" b="1">
                <a:solidFill>
                  <a:schemeClr val="bg2"/>
                </a:solidFill>
                <a:latin typeface="Arial" charset="0"/>
              </a:defRPr>
            </a:lvl1pPr>
            <a:lvl2pPr marL="800100" indent="-285750" algn="l">
              <a:spcBef>
                <a:spcPct val="20000"/>
              </a:spcBef>
              <a:buClr>
                <a:schemeClr val="accent2"/>
              </a:buClr>
              <a:buSzPct val="75000"/>
              <a:buFont typeface="Wingdings" pitchFamily="2" charset="2"/>
              <a:buChar char="l"/>
              <a:tabLst>
                <a:tab pos="342900" algn="l"/>
                <a:tab pos="1946275" algn="l"/>
                <a:tab pos="4519613"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9pPr>
          </a:lstStyle>
          <a:p>
            <a:pPr>
              <a:lnSpc>
                <a:spcPct val="110000"/>
              </a:lnSpc>
              <a:buClrTx/>
              <a:buSzTx/>
              <a:buFontTx/>
              <a:buNone/>
            </a:pPr>
            <a:r>
              <a:rPr lang="en-US" altLang="en-US" sz="1700" b="0" dirty="0"/>
              <a:t> The following items guide the FASB when it creates accounting standards.</a:t>
            </a:r>
          </a:p>
          <a:p>
            <a:pPr>
              <a:lnSpc>
                <a:spcPct val="110000"/>
              </a:lnSpc>
              <a:buClrTx/>
              <a:buSzTx/>
              <a:buFontTx/>
              <a:buNone/>
            </a:pPr>
            <a:r>
              <a:rPr lang="en-US" altLang="en-US" sz="1700" b="0" dirty="0"/>
              <a:t>	Relevance		Periodicity assumption</a:t>
            </a:r>
          </a:p>
          <a:p>
            <a:pPr>
              <a:lnSpc>
                <a:spcPct val="110000"/>
              </a:lnSpc>
              <a:buClrTx/>
              <a:buSzTx/>
              <a:buFontTx/>
              <a:buNone/>
            </a:pPr>
            <a:r>
              <a:rPr lang="en-US" altLang="en-US" sz="1700" b="0" dirty="0"/>
              <a:t>	Faithful representation 	Going concern assumption</a:t>
            </a:r>
          </a:p>
          <a:p>
            <a:pPr>
              <a:lnSpc>
                <a:spcPct val="110000"/>
              </a:lnSpc>
              <a:buClrTx/>
              <a:buSzTx/>
              <a:buFontTx/>
              <a:buNone/>
            </a:pPr>
            <a:r>
              <a:rPr lang="en-US" altLang="en-US" sz="1700" b="0" dirty="0"/>
              <a:t>	Comparability 		Historical cost principle</a:t>
            </a:r>
          </a:p>
          <a:p>
            <a:pPr>
              <a:lnSpc>
                <a:spcPct val="110000"/>
              </a:lnSpc>
              <a:buClrTx/>
              <a:buSzTx/>
              <a:buFontTx/>
              <a:buNone/>
            </a:pPr>
            <a:r>
              <a:rPr lang="en-US" altLang="en-US" sz="1700" b="0" dirty="0"/>
              <a:t>	Consistency 		Full disclosure principle</a:t>
            </a:r>
          </a:p>
          <a:p>
            <a:pPr>
              <a:lnSpc>
                <a:spcPct val="110000"/>
              </a:lnSpc>
              <a:buClrTx/>
              <a:buSzTx/>
              <a:buFontTx/>
              <a:buNone/>
            </a:pPr>
            <a:r>
              <a:rPr lang="en-US" altLang="en-US" sz="1700" b="0" dirty="0"/>
              <a:t>	Monetary unit assumption 	Materiality</a:t>
            </a:r>
          </a:p>
          <a:p>
            <a:pPr>
              <a:lnSpc>
                <a:spcPct val="110000"/>
              </a:lnSpc>
              <a:buClrTx/>
              <a:buSzTx/>
              <a:buFontTx/>
              <a:buNone/>
            </a:pPr>
            <a:r>
              <a:rPr lang="en-US" altLang="en-US" sz="1700" b="0" dirty="0"/>
              <a:t>	Economic entity assumption</a:t>
            </a:r>
          </a:p>
        </p:txBody>
      </p:sp>
      <p:sp>
        <p:nvSpPr>
          <p:cNvPr id="53259" name="Rectangle 16"/>
          <p:cNvSpPr>
            <a:spLocks noChangeArrowheads="1"/>
          </p:cNvSpPr>
          <p:nvPr/>
        </p:nvSpPr>
        <p:spPr bwMode="auto">
          <a:xfrm>
            <a:off x="533400" y="3852863"/>
            <a:ext cx="5867400"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716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8288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2860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27432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50000"/>
              </a:spcBef>
              <a:buClrTx/>
              <a:buSzTx/>
              <a:buFontTx/>
              <a:buNone/>
            </a:pPr>
            <a:r>
              <a:rPr lang="en-US" altLang="en-US" sz="1700" b="0" dirty="0">
                <a:solidFill>
                  <a:schemeClr val="tx1"/>
                </a:solidFill>
              </a:rPr>
              <a:t>Match each item above with a description below.</a:t>
            </a:r>
          </a:p>
          <a:p>
            <a:pPr>
              <a:lnSpc>
                <a:spcPct val="110000"/>
              </a:lnSpc>
              <a:spcBef>
                <a:spcPct val="50000"/>
              </a:spcBef>
              <a:buClrTx/>
              <a:buSzTx/>
              <a:buFontTx/>
              <a:buAutoNum type="arabicPeriod"/>
            </a:pPr>
            <a:r>
              <a:rPr lang="en-US" altLang="en-US" sz="1700" b="0" dirty="0">
                <a:solidFill>
                  <a:schemeClr val="tx1"/>
                </a:solidFill>
              </a:rPr>
              <a:t>Ability to easily evaluate one company’s results relative to another’s.</a:t>
            </a:r>
          </a:p>
          <a:p>
            <a:pPr>
              <a:lnSpc>
                <a:spcPct val="110000"/>
              </a:lnSpc>
              <a:spcBef>
                <a:spcPct val="50000"/>
              </a:spcBef>
              <a:buClrTx/>
              <a:buSzTx/>
              <a:buFontTx/>
              <a:buAutoNum type="arabicPeriod"/>
            </a:pPr>
            <a:r>
              <a:rPr lang="en-US" altLang="en-US" sz="1700" b="0" dirty="0">
                <a:solidFill>
                  <a:schemeClr val="tx1"/>
                </a:solidFill>
              </a:rPr>
              <a:t>Belief that a company will continue to operate for the foreseeable future.</a:t>
            </a:r>
          </a:p>
          <a:p>
            <a:pPr>
              <a:lnSpc>
                <a:spcPct val="110000"/>
              </a:lnSpc>
              <a:spcBef>
                <a:spcPct val="50000"/>
              </a:spcBef>
              <a:buClrTx/>
              <a:buSzTx/>
              <a:buFontTx/>
              <a:buAutoNum type="arabicPeriod"/>
            </a:pPr>
            <a:r>
              <a:rPr lang="en-US" altLang="en-US" sz="1700" b="0" dirty="0">
                <a:solidFill>
                  <a:schemeClr val="tx1"/>
                </a:solidFill>
              </a:rPr>
              <a:t>The judgment concerning whether an item is large enough to matter to decision-makers.</a:t>
            </a:r>
          </a:p>
        </p:txBody>
      </p:sp>
      <p:sp>
        <p:nvSpPr>
          <p:cNvPr id="12" name="Rounded Rectangle 11"/>
          <p:cNvSpPr/>
          <p:nvPr/>
        </p:nvSpPr>
        <p:spPr bwMode="auto">
          <a:xfrm>
            <a:off x="2895600" y="354539"/>
            <a:ext cx="6199496"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600" b="1" dirty="0">
                <a:solidFill>
                  <a:schemeClr val="accent3"/>
                </a:solidFill>
                <a:latin typeface="Liberation Sans" panose="020B0604020202020204" pitchFamily="34" charset="0"/>
              </a:rPr>
              <a:t>Financial Accounting Concepts and Principles</a:t>
            </a:r>
            <a:endParaRPr lang="en-US" sz="2600" b="1" i="0" dirty="0">
              <a:solidFill>
                <a:schemeClr val="accent3"/>
              </a:solidFill>
              <a:latin typeface="Liberation Sans" panose="020B0604020202020204" pitchFamily="34" charset="0"/>
            </a:endParaRPr>
          </a:p>
        </p:txBody>
      </p:sp>
      <p:sp>
        <p:nvSpPr>
          <p:cNvPr id="13" name="Isosceles Triangle 12"/>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4" name="TextBox 13"/>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5" name="TextBox 14"/>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dirty="0">
                <a:solidFill>
                  <a:srgbClr val="E20000"/>
                </a:solidFill>
                <a:latin typeface="Liberation Sans" panose="020B0604020202020204" pitchFamily="34" charset="0"/>
              </a:rPr>
              <a:t>3</a:t>
            </a:r>
            <a:endParaRPr lang="en-US" sz="4000" b="1" i="0" dirty="0">
              <a:solidFill>
                <a:srgbClr val="E20000"/>
              </a:solidFill>
              <a:effectLst/>
              <a:latin typeface="Liberation Sans" panose="020B0604020202020204" pitchFamily="34" charset="0"/>
            </a:endParaRPr>
          </a:p>
        </p:txBody>
      </p:sp>
      <p:cxnSp>
        <p:nvCxnSpPr>
          <p:cNvPr id="16" name="Straight Connector 15"/>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7" name="Rectangle 16"/>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5117"/>
                                        </p:tgtEl>
                                        <p:attrNameLst>
                                          <p:attrName>style.visibility</p:attrName>
                                        </p:attrNameLst>
                                      </p:cBhvr>
                                      <p:to>
                                        <p:strVal val="visible"/>
                                      </p:to>
                                    </p:set>
                                    <p:animEffect transition="in" filter="wipe(left)">
                                      <p:cBhvr>
                                        <p:cTn id="7" dur="500"/>
                                        <p:tgtEl>
                                          <p:spTgt spid="815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5119"/>
                                        </p:tgtEl>
                                        <p:attrNameLst>
                                          <p:attrName>style.visibility</p:attrName>
                                        </p:attrNameLst>
                                      </p:cBhvr>
                                      <p:to>
                                        <p:strVal val="visible"/>
                                      </p:to>
                                    </p:set>
                                    <p:animEffect transition="in" filter="wipe(left)">
                                      <p:cBhvr>
                                        <p:cTn id="12" dur="500"/>
                                        <p:tgtEl>
                                          <p:spTgt spid="8151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5121"/>
                                        </p:tgtEl>
                                        <p:attrNameLst>
                                          <p:attrName>style.visibility</p:attrName>
                                        </p:attrNameLst>
                                      </p:cBhvr>
                                      <p:to>
                                        <p:strVal val="visible"/>
                                      </p:to>
                                    </p:set>
                                    <p:animEffect transition="in" filter="wipe(left)">
                                      <p:cBhvr>
                                        <p:cTn id="17" dur="500"/>
                                        <p:tgtEl>
                                          <p:spTgt spid="81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17" grpId="0"/>
      <p:bldP spid="815119" grpId="0"/>
      <p:bldP spid="8151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609600" y="1968523"/>
            <a:ext cx="7848600" cy="422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E20000"/>
              </a:buClr>
              <a:buSzPct val="80000"/>
              <a:buFont typeface="Wingdings" pitchFamily="2" charset="2"/>
              <a:buChar char="u"/>
            </a:pPr>
            <a:r>
              <a:rPr lang="en-US" altLang="en-US" sz="2300" b="0" dirty="0">
                <a:solidFill>
                  <a:srgbClr val="000000"/>
                </a:solidFill>
                <a:latin typeface="Liberation Sans" panose="020B0604020202020204" pitchFamily="34" charset="0"/>
              </a:rPr>
              <a:t>Assets that a company expects to convert to cash or use </a:t>
            </a:r>
            <a:r>
              <a:rPr lang="en-US" altLang="en-US" sz="2300" b="0" dirty="0">
                <a:solidFill>
                  <a:schemeClr val="tx1"/>
                </a:solidFill>
                <a:latin typeface="Liberation Sans" panose="020B0604020202020204" pitchFamily="34" charset="0"/>
              </a:rPr>
              <a:t>up </a:t>
            </a:r>
            <a:r>
              <a:rPr lang="en-US" altLang="en-US" sz="2300" dirty="0">
                <a:solidFill>
                  <a:schemeClr val="tx1"/>
                </a:solidFill>
                <a:latin typeface="Liberation Sans" panose="020B0604020202020204" pitchFamily="34" charset="0"/>
              </a:rPr>
              <a:t>within one year</a:t>
            </a:r>
            <a:r>
              <a:rPr lang="en-US" altLang="en-US" sz="2300" b="0" dirty="0">
                <a:solidFill>
                  <a:schemeClr val="tx1"/>
                </a:solidFill>
                <a:latin typeface="Liberation Sans" panose="020B0604020202020204" pitchFamily="34" charset="0"/>
              </a:rPr>
              <a:t> or the </a:t>
            </a:r>
            <a:r>
              <a:rPr lang="en-US" altLang="en-US" sz="2300" dirty="0">
                <a:solidFill>
                  <a:schemeClr val="tx1"/>
                </a:solidFill>
                <a:latin typeface="Liberation Sans" panose="020B0604020202020204" pitchFamily="34" charset="0"/>
              </a:rPr>
              <a:t>operating cycle</a:t>
            </a:r>
            <a:r>
              <a:rPr lang="en-US" altLang="en-US" sz="2300" b="0" dirty="0">
                <a:solidFill>
                  <a:schemeClr val="tx1"/>
                </a:solidFill>
                <a:latin typeface="Liberation Sans" panose="020B0604020202020204" pitchFamily="34" charset="0"/>
              </a:rPr>
              <a:t>, whichever is </a:t>
            </a:r>
            <a:r>
              <a:rPr lang="en-US" altLang="en-US" sz="2300" dirty="0">
                <a:solidFill>
                  <a:schemeClr val="tx1"/>
                </a:solidFill>
                <a:latin typeface="Liberation Sans" panose="020B0604020202020204" pitchFamily="34" charset="0"/>
              </a:rPr>
              <a:t>longer</a:t>
            </a:r>
            <a:r>
              <a:rPr lang="en-US" altLang="en-US" sz="2300" b="0" dirty="0">
                <a:solidFill>
                  <a:schemeClr val="tx1"/>
                </a:solidFill>
                <a:latin typeface="Liberation Sans" panose="020B0604020202020204" pitchFamily="34" charset="0"/>
              </a:rPr>
              <a:t>.</a:t>
            </a:r>
          </a:p>
          <a:p>
            <a:pPr lvl="1">
              <a:lnSpc>
                <a:spcPct val="120000"/>
              </a:lnSpc>
              <a:spcBef>
                <a:spcPct val="50000"/>
              </a:spcBef>
              <a:buClr>
                <a:srgbClr val="E20000"/>
              </a:buClr>
              <a:buSzPct val="80000"/>
              <a:buFont typeface="Wingdings" pitchFamily="2" charset="2"/>
              <a:buChar char="u"/>
            </a:pPr>
            <a:r>
              <a:rPr lang="en-US" altLang="en-US" sz="2300" dirty="0">
                <a:solidFill>
                  <a:schemeClr val="tx2">
                    <a:lumMod val="50000"/>
                  </a:schemeClr>
                </a:solidFill>
                <a:latin typeface="Liberation Sans" panose="020B0604020202020204" pitchFamily="34" charset="0"/>
              </a:rPr>
              <a:t>Operating cycle</a:t>
            </a:r>
            <a:r>
              <a:rPr lang="en-US" altLang="en-US" sz="2300" b="0" dirty="0">
                <a:solidFill>
                  <a:schemeClr val="tx2">
                    <a:lumMod val="50000"/>
                  </a:schemeClr>
                </a:solidFill>
                <a:latin typeface="Liberation Sans" panose="020B0604020202020204" pitchFamily="34" charset="0"/>
              </a:rPr>
              <a:t> </a:t>
            </a:r>
            <a:r>
              <a:rPr lang="en-US" altLang="en-US" sz="2300" b="0" dirty="0">
                <a:solidFill>
                  <a:srgbClr val="000000"/>
                </a:solidFill>
                <a:latin typeface="Liberation Sans" panose="020B0604020202020204" pitchFamily="34" charset="0"/>
              </a:rPr>
              <a:t>is the average time it takes from the purchase of inventory, to the sale of goods, and then to the collection of cash from customers.</a:t>
            </a:r>
          </a:p>
          <a:p>
            <a:pPr lvl="1">
              <a:lnSpc>
                <a:spcPct val="120000"/>
              </a:lnSpc>
              <a:spcBef>
                <a:spcPct val="50000"/>
              </a:spcBef>
              <a:buClr>
                <a:srgbClr val="E20000"/>
              </a:buClr>
              <a:buSzPct val="80000"/>
              <a:buFont typeface="Wingdings" pitchFamily="2" charset="2"/>
              <a:buChar char="u"/>
            </a:pPr>
            <a:r>
              <a:rPr lang="en-US" altLang="en-US" sz="2300" dirty="0">
                <a:solidFill>
                  <a:srgbClr val="000000"/>
                </a:solidFill>
                <a:latin typeface="Liberation Sans" panose="020B0604020202020204" pitchFamily="34" charset="0"/>
              </a:rPr>
              <a:t>Common types</a:t>
            </a:r>
            <a:r>
              <a:rPr lang="en-US" altLang="en-US" sz="2300" b="0" dirty="0">
                <a:solidFill>
                  <a:srgbClr val="000000"/>
                </a:solidFill>
                <a:latin typeface="Liberation Sans" panose="020B0604020202020204" pitchFamily="34" charset="0"/>
              </a:rPr>
              <a:t> of current assets are (1) cash, (2) investments, (3) receivables, (4) inventories, and (5) prepaid expenses.</a:t>
            </a:r>
          </a:p>
        </p:txBody>
      </p:sp>
      <p:sp>
        <p:nvSpPr>
          <p:cNvPr id="9221" name="Rectangle 5"/>
          <p:cNvSpPr>
            <a:spLocks noChangeArrowheads="1"/>
          </p:cNvSpPr>
          <p:nvPr/>
        </p:nvSpPr>
        <p:spPr bwMode="auto">
          <a:xfrm>
            <a:off x="609600" y="1303360"/>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Current Assets</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5"/>
          <p:cNvSpPr>
            <a:spLocks noChangeArrowheads="1"/>
          </p:cNvSpPr>
          <p:nvPr/>
        </p:nvSpPr>
        <p:spPr bwMode="auto">
          <a:xfrm>
            <a:off x="228600" y="1390936"/>
            <a:ext cx="8686800" cy="4933664"/>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53255" name="Rectangle 26"/>
          <p:cNvSpPr>
            <a:spLocks noChangeArrowheads="1"/>
          </p:cNvSpPr>
          <p:nvPr/>
        </p:nvSpPr>
        <p:spPr bwMode="auto">
          <a:xfrm>
            <a:off x="457200" y="1414463"/>
            <a:ext cx="8382000" cy="242066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342900" algn="l"/>
                <a:tab pos="1946275" algn="l"/>
                <a:tab pos="4519613" algn="l"/>
              </a:tabLst>
              <a:defRPr sz="2800" b="1">
                <a:solidFill>
                  <a:schemeClr val="bg2"/>
                </a:solidFill>
                <a:latin typeface="Arial" charset="0"/>
              </a:defRPr>
            </a:lvl1pPr>
            <a:lvl2pPr marL="800100" indent="-285750" algn="l">
              <a:spcBef>
                <a:spcPct val="20000"/>
              </a:spcBef>
              <a:buClr>
                <a:schemeClr val="accent2"/>
              </a:buClr>
              <a:buSzPct val="75000"/>
              <a:buFont typeface="Wingdings" pitchFamily="2" charset="2"/>
              <a:buChar char="l"/>
              <a:tabLst>
                <a:tab pos="342900" algn="l"/>
                <a:tab pos="1946275" algn="l"/>
                <a:tab pos="4519613"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9pPr>
          </a:lstStyle>
          <a:p>
            <a:pPr>
              <a:lnSpc>
                <a:spcPct val="110000"/>
              </a:lnSpc>
              <a:buClrTx/>
              <a:buSzTx/>
              <a:buFontTx/>
              <a:buNone/>
            </a:pPr>
            <a:r>
              <a:rPr lang="en-US" altLang="en-US" sz="1700" b="0" dirty="0"/>
              <a:t> The following items guide the FASB when it creates accounting standards.</a:t>
            </a:r>
          </a:p>
          <a:p>
            <a:pPr>
              <a:lnSpc>
                <a:spcPct val="110000"/>
              </a:lnSpc>
              <a:buClrTx/>
              <a:buSzTx/>
              <a:buFontTx/>
              <a:buNone/>
            </a:pPr>
            <a:r>
              <a:rPr lang="en-US" altLang="en-US" sz="1700" b="0" dirty="0"/>
              <a:t>	Relevance		Periodicity assumption</a:t>
            </a:r>
          </a:p>
          <a:p>
            <a:pPr>
              <a:lnSpc>
                <a:spcPct val="110000"/>
              </a:lnSpc>
              <a:buClrTx/>
              <a:buSzTx/>
              <a:buFontTx/>
              <a:buNone/>
            </a:pPr>
            <a:r>
              <a:rPr lang="en-US" altLang="en-US" sz="1700" b="0" dirty="0"/>
              <a:t>	Faithful representation 	Going concern assumption</a:t>
            </a:r>
          </a:p>
          <a:p>
            <a:pPr>
              <a:lnSpc>
                <a:spcPct val="110000"/>
              </a:lnSpc>
              <a:buClrTx/>
              <a:buSzTx/>
              <a:buFontTx/>
              <a:buNone/>
            </a:pPr>
            <a:r>
              <a:rPr lang="en-US" altLang="en-US" sz="1700" b="0" dirty="0"/>
              <a:t>	Comparability 		Historical cost principle</a:t>
            </a:r>
          </a:p>
          <a:p>
            <a:pPr>
              <a:lnSpc>
                <a:spcPct val="110000"/>
              </a:lnSpc>
              <a:buClrTx/>
              <a:buSzTx/>
              <a:buFontTx/>
              <a:buNone/>
            </a:pPr>
            <a:r>
              <a:rPr lang="en-US" altLang="en-US" sz="1700" b="0" dirty="0"/>
              <a:t>	Consistency 		Full disclosure principle</a:t>
            </a:r>
          </a:p>
          <a:p>
            <a:pPr>
              <a:lnSpc>
                <a:spcPct val="110000"/>
              </a:lnSpc>
              <a:buClrTx/>
              <a:buSzTx/>
              <a:buFontTx/>
              <a:buNone/>
            </a:pPr>
            <a:r>
              <a:rPr lang="en-US" altLang="en-US" sz="1700" b="0" dirty="0"/>
              <a:t>	Monetary unit assumption 	Materiality</a:t>
            </a:r>
          </a:p>
          <a:p>
            <a:pPr>
              <a:lnSpc>
                <a:spcPct val="110000"/>
              </a:lnSpc>
              <a:buClrTx/>
              <a:buSzTx/>
              <a:buFontTx/>
              <a:buNone/>
            </a:pPr>
            <a:r>
              <a:rPr lang="en-US" altLang="en-US" sz="1700" b="0" dirty="0"/>
              <a:t>	Economic entity assumption</a:t>
            </a:r>
          </a:p>
        </p:txBody>
      </p:sp>
      <p:sp>
        <p:nvSpPr>
          <p:cNvPr id="12" name="Rounded Rectangle 11"/>
          <p:cNvSpPr/>
          <p:nvPr/>
        </p:nvSpPr>
        <p:spPr bwMode="auto">
          <a:xfrm>
            <a:off x="2895600" y="354539"/>
            <a:ext cx="6199496"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600" b="1" dirty="0">
                <a:solidFill>
                  <a:schemeClr val="accent3"/>
                </a:solidFill>
                <a:latin typeface="Liberation Sans" panose="020B0604020202020204" pitchFamily="34" charset="0"/>
              </a:rPr>
              <a:t>Financial Accounting Concepts and Principles</a:t>
            </a:r>
            <a:endParaRPr lang="en-US" sz="2600" b="1" i="0" dirty="0">
              <a:solidFill>
                <a:schemeClr val="accent3"/>
              </a:solidFill>
              <a:latin typeface="Liberation Sans" panose="020B0604020202020204" pitchFamily="34" charset="0"/>
            </a:endParaRPr>
          </a:p>
        </p:txBody>
      </p:sp>
      <p:sp>
        <p:nvSpPr>
          <p:cNvPr id="13" name="Isosceles Triangle 12"/>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4" name="TextBox 13"/>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5" name="TextBox 14"/>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dirty="0">
                <a:solidFill>
                  <a:srgbClr val="E20000"/>
                </a:solidFill>
                <a:latin typeface="Liberation Sans" panose="020B0604020202020204" pitchFamily="34" charset="0"/>
              </a:rPr>
              <a:t>3</a:t>
            </a:r>
            <a:endParaRPr lang="en-US" sz="4000" b="1" i="0" dirty="0">
              <a:solidFill>
                <a:srgbClr val="E20000"/>
              </a:solidFill>
              <a:effectLst/>
              <a:latin typeface="Liberation Sans" panose="020B0604020202020204" pitchFamily="34" charset="0"/>
            </a:endParaRPr>
          </a:p>
        </p:txBody>
      </p:sp>
      <p:cxnSp>
        <p:nvCxnSpPr>
          <p:cNvPr id="16" name="Straight Connector 15"/>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7" name="Rectangle 16"/>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8" name="Rectangle 3"/>
          <p:cNvSpPr>
            <a:spLocks noChangeArrowheads="1"/>
          </p:cNvSpPr>
          <p:nvPr/>
        </p:nvSpPr>
        <p:spPr bwMode="auto">
          <a:xfrm>
            <a:off x="6557963" y="4343400"/>
            <a:ext cx="22812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Full disclosure</a:t>
            </a:r>
          </a:p>
        </p:txBody>
      </p:sp>
      <p:sp>
        <p:nvSpPr>
          <p:cNvPr id="19" name="Rectangle 4"/>
          <p:cNvSpPr>
            <a:spLocks noChangeArrowheads="1"/>
          </p:cNvSpPr>
          <p:nvPr/>
        </p:nvSpPr>
        <p:spPr bwMode="auto">
          <a:xfrm>
            <a:off x="6553200" y="5105400"/>
            <a:ext cx="22812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Periodicity</a:t>
            </a:r>
          </a:p>
        </p:txBody>
      </p:sp>
      <p:sp>
        <p:nvSpPr>
          <p:cNvPr id="20" name="Rectangle 5"/>
          <p:cNvSpPr>
            <a:spLocks noChangeArrowheads="1"/>
          </p:cNvSpPr>
          <p:nvPr/>
        </p:nvSpPr>
        <p:spPr bwMode="auto">
          <a:xfrm>
            <a:off x="6553200" y="5791200"/>
            <a:ext cx="22812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Relevance</a:t>
            </a:r>
          </a:p>
        </p:txBody>
      </p:sp>
      <p:sp>
        <p:nvSpPr>
          <p:cNvPr id="21" name="Rectangle 11"/>
          <p:cNvSpPr>
            <a:spLocks noChangeArrowheads="1"/>
          </p:cNvSpPr>
          <p:nvPr/>
        </p:nvSpPr>
        <p:spPr bwMode="auto">
          <a:xfrm>
            <a:off x="533400" y="3852863"/>
            <a:ext cx="5867400"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716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8288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2860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27432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50000"/>
              </a:spcBef>
              <a:buClrTx/>
              <a:buSzTx/>
              <a:buFontTx/>
              <a:buNone/>
            </a:pPr>
            <a:r>
              <a:rPr lang="en-US" altLang="en-US" sz="1700" b="0" dirty="0">
                <a:solidFill>
                  <a:schemeClr val="tx1"/>
                </a:solidFill>
              </a:rPr>
              <a:t>Match each item above with a description below.</a:t>
            </a:r>
          </a:p>
          <a:p>
            <a:pPr>
              <a:lnSpc>
                <a:spcPct val="110000"/>
              </a:lnSpc>
              <a:spcBef>
                <a:spcPct val="50000"/>
              </a:spcBef>
              <a:buClrTx/>
              <a:buSzTx/>
              <a:buFontTx/>
              <a:buAutoNum type="arabicPeriod" startAt="4"/>
            </a:pPr>
            <a:r>
              <a:rPr lang="en-US" altLang="en-US" sz="1700" b="0" dirty="0">
                <a:solidFill>
                  <a:schemeClr val="tx1"/>
                </a:solidFill>
              </a:rPr>
              <a:t>The reporting of all information that would make a difference to financial statement users.</a:t>
            </a:r>
          </a:p>
          <a:p>
            <a:pPr>
              <a:lnSpc>
                <a:spcPct val="110000"/>
              </a:lnSpc>
              <a:spcBef>
                <a:spcPct val="50000"/>
              </a:spcBef>
              <a:buClrTx/>
              <a:buSzTx/>
              <a:buFontTx/>
              <a:buAutoNum type="arabicPeriod" startAt="4"/>
            </a:pPr>
            <a:r>
              <a:rPr lang="en-US" altLang="en-US" sz="1700" b="0" dirty="0">
                <a:solidFill>
                  <a:schemeClr val="tx1"/>
                </a:solidFill>
              </a:rPr>
              <a:t>The practice of preparing financial statements at regular intervals.</a:t>
            </a:r>
          </a:p>
          <a:p>
            <a:pPr>
              <a:lnSpc>
                <a:spcPct val="110000"/>
              </a:lnSpc>
              <a:spcBef>
                <a:spcPct val="50000"/>
              </a:spcBef>
              <a:buClrTx/>
              <a:buSzTx/>
              <a:buFontTx/>
              <a:buAutoNum type="arabicPeriod" startAt="4"/>
            </a:pPr>
            <a:r>
              <a:rPr lang="en-US" altLang="en-US" sz="1700" b="0" dirty="0">
                <a:solidFill>
                  <a:schemeClr val="tx1"/>
                </a:solidFill>
              </a:rPr>
              <a:t>The quality of information that indicates the information makes a difference in a decision.</a:t>
            </a:r>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3379813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5"/>
          <p:cNvSpPr>
            <a:spLocks noChangeArrowheads="1"/>
          </p:cNvSpPr>
          <p:nvPr/>
        </p:nvSpPr>
        <p:spPr bwMode="auto">
          <a:xfrm>
            <a:off x="228600" y="1390936"/>
            <a:ext cx="8686800" cy="4933664"/>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53255" name="Rectangle 26"/>
          <p:cNvSpPr>
            <a:spLocks noChangeArrowheads="1"/>
          </p:cNvSpPr>
          <p:nvPr/>
        </p:nvSpPr>
        <p:spPr bwMode="auto">
          <a:xfrm>
            <a:off x="457200" y="1414463"/>
            <a:ext cx="8382000" cy="242066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342900" algn="l"/>
                <a:tab pos="1946275" algn="l"/>
                <a:tab pos="4519613" algn="l"/>
              </a:tabLst>
              <a:defRPr sz="2800" b="1">
                <a:solidFill>
                  <a:schemeClr val="bg2"/>
                </a:solidFill>
                <a:latin typeface="Arial" charset="0"/>
              </a:defRPr>
            </a:lvl1pPr>
            <a:lvl2pPr marL="800100" indent="-285750" algn="l">
              <a:spcBef>
                <a:spcPct val="20000"/>
              </a:spcBef>
              <a:buClr>
                <a:schemeClr val="accent2"/>
              </a:buClr>
              <a:buSzPct val="75000"/>
              <a:buFont typeface="Wingdings" pitchFamily="2" charset="2"/>
              <a:buChar char="l"/>
              <a:tabLst>
                <a:tab pos="342900" algn="l"/>
                <a:tab pos="1946275" algn="l"/>
                <a:tab pos="4519613"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9pPr>
          </a:lstStyle>
          <a:p>
            <a:pPr>
              <a:lnSpc>
                <a:spcPct val="110000"/>
              </a:lnSpc>
              <a:buClrTx/>
              <a:buSzTx/>
              <a:buFontTx/>
              <a:buNone/>
            </a:pPr>
            <a:r>
              <a:rPr lang="en-US" altLang="en-US" sz="1700" b="0" dirty="0"/>
              <a:t> The following items guide the FASB when it creates accounting standards.</a:t>
            </a:r>
          </a:p>
          <a:p>
            <a:pPr>
              <a:lnSpc>
                <a:spcPct val="110000"/>
              </a:lnSpc>
              <a:buClrTx/>
              <a:buSzTx/>
              <a:buFontTx/>
              <a:buNone/>
            </a:pPr>
            <a:r>
              <a:rPr lang="en-US" altLang="en-US" sz="1700" b="0" dirty="0"/>
              <a:t>	Relevance		Periodicity assumption</a:t>
            </a:r>
          </a:p>
          <a:p>
            <a:pPr>
              <a:lnSpc>
                <a:spcPct val="110000"/>
              </a:lnSpc>
              <a:buClrTx/>
              <a:buSzTx/>
              <a:buFontTx/>
              <a:buNone/>
            </a:pPr>
            <a:r>
              <a:rPr lang="en-US" altLang="en-US" sz="1700" b="0" dirty="0"/>
              <a:t>	Faithful representation 	Going concern assumption</a:t>
            </a:r>
          </a:p>
          <a:p>
            <a:pPr>
              <a:lnSpc>
                <a:spcPct val="110000"/>
              </a:lnSpc>
              <a:buClrTx/>
              <a:buSzTx/>
              <a:buFontTx/>
              <a:buNone/>
            </a:pPr>
            <a:r>
              <a:rPr lang="en-US" altLang="en-US" sz="1700" b="0" dirty="0"/>
              <a:t>	Comparability 		Historical cost principle</a:t>
            </a:r>
          </a:p>
          <a:p>
            <a:pPr>
              <a:lnSpc>
                <a:spcPct val="110000"/>
              </a:lnSpc>
              <a:buClrTx/>
              <a:buSzTx/>
              <a:buFontTx/>
              <a:buNone/>
            </a:pPr>
            <a:r>
              <a:rPr lang="en-US" altLang="en-US" sz="1700" b="0" dirty="0"/>
              <a:t>	Consistency 		Full disclosure principle</a:t>
            </a:r>
          </a:p>
          <a:p>
            <a:pPr>
              <a:lnSpc>
                <a:spcPct val="110000"/>
              </a:lnSpc>
              <a:buClrTx/>
              <a:buSzTx/>
              <a:buFontTx/>
              <a:buNone/>
            </a:pPr>
            <a:r>
              <a:rPr lang="en-US" altLang="en-US" sz="1700" b="0" dirty="0"/>
              <a:t>	Monetary unit assumption 	Materiality</a:t>
            </a:r>
          </a:p>
          <a:p>
            <a:pPr>
              <a:lnSpc>
                <a:spcPct val="110000"/>
              </a:lnSpc>
              <a:buClrTx/>
              <a:buSzTx/>
              <a:buFontTx/>
              <a:buNone/>
            </a:pPr>
            <a:r>
              <a:rPr lang="en-US" altLang="en-US" sz="1700" b="0" dirty="0"/>
              <a:t>	Economic entity assumption</a:t>
            </a:r>
          </a:p>
        </p:txBody>
      </p:sp>
      <p:sp>
        <p:nvSpPr>
          <p:cNvPr id="12" name="Rounded Rectangle 11"/>
          <p:cNvSpPr/>
          <p:nvPr/>
        </p:nvSpPr>
        <p:spPr bwMode="auto">
          <a:xfrm>
            <a:off x="2895600" y="354539"/>
            <a:ext cx="6199496"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600" b="1" dirty="0">
                <a:solidFill>
                  <a:schemeClr val="accent3"/>
                </a:solidFill>
                <a:latin typeface="Liberation Sans" panose="020B0604020202020204" pitchFamily="34" charset="0"/>
              </a:rPr>
              <a:t>Financial Accounting Concepts and Principles</a:t>
            </a:r>
            <a:endParaRPr lang="en-US" sz="2600" b="1" i="0" dirty="0">
              <a:solidFill>
                <a:schemeClr val="accent3"/>
              </a:solidFill>
              <a:latin typeface="Liberation Sans" panose="020B0604020202020204" pitchFamily="34" charset="0"/>
            </a:endParaRPr>
          </a:p>
        </p:txBody>
      </p:sp>
      <p:sp>
        <p:nvSpPr>
          <p:cNvPr id="13" name="Isosceles Triangle 12"/>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4" name="TextBox 13"/>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5" name="TextBox 14"/>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dirty="0">
                <a:solidFill>
                  <a:srgbClr val="E20000"/>
                </a:solidFill>
                <a:latin typeface="Liberation Sans" panose="020B0604020202020204" pitchFamily="34" charset="0"/>
              </a:rPr>
              <a:t>3</a:t>
            </a:r>
            <a:endParaRPr lang="en-US" sz="4000" b="1" i="0" dirty="0">
              <a:solidFill>
                <a:srgbClr val="E20000"/>
              </a:solidFill>
              <a:effectLst/>
              <a:latin typeface="Liberation Sans" panose="020B0604020202020204" pitchFamily="34" charset="0"/>
            </a:endParaRPr>
          </a:p>
        </p:txBody>
      </p:sp>
      <p:cxnSp>
        <p:nvCxnSpPr>
          <p:cNvPr id="16" name="Straight Connector 15"/>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7" name="Rectangle 16"/>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22" name="Rectangle 3"/>
          <p:cNvSpPr>
            <a:spLocks noChangeArrowheads="1"/>
          </p:cNvSpPr>
          <p:nvPr/>
        </p:nvSpPr>
        <p:spPr bwMode="auto">
          <a:xfrm>
            <a:off x="6557963" y="4343400"/>
            <a:ext cx="22812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Historical cost</a:t>
            </a:r>
          </a:p>
        </p:txBody>
      </p:sp>
      <p:sp>
        <p:nvSpPr>
          <p:cNvPr id="23" name="Rectangle 4"/>
          <p:cNvSpPr>
            <a:spLocks noChangeArrowheads="1"/>
          </p:cNvSpPr>
          <p:nvPr/>
        </p:nvSpPr>
        <p:spPr bwMode="auto">
          <a:xfrm>
            <a:off x="6553200" y="5105400"/>
            <a:ext cx="22812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Consistency</a:t>
            </a:r>
          </a:p>
        </p:txBody>
      </p:sp>
      <p:sp>
        <p:nvSpPr>
          <p:cNvPr id="24" name="Rectangle 5"/>
          <p:cNvSpPr>
            <a:spLocks noChangeArrowheads="1"/>
          </p:cNvSpPr>
          <p:nvPr/>
        </p:nvSpPr>
        <p:spPr bwMode="auto">
          <a:xfrm>
            <a:off x="6553200" y="5715000"/>
            <a:ext cx="22812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Economic entity</a:t>
            </a:r>
          </a:p>
        </p:txBody>
      </p:sp>
      <p:sp>
        <p:nvSpPr>
          <p:cNvPr id="25" name="Rectangle 10"/>
          <p:cNvSpPr>
            <a:spLocks noChangeArrowheads="1"/>
          </p:cNvSpPr>
          <p:nvPr/>
        </p:nvSpPr>
        <p:spPr bwMode="auto">
          <a:xfrm>
            <a:off x="533400" y="3852863"/>
            <a:ext cx="58674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716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8288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2860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27432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50000"/>
              </a:spcBef>
              <a:buClrTx/>
              <a:buSzTx/>
              <a:buFontTx/>
              <a:buNone/>
            </a:pPr>
            <a:r>
              <a:rPr lang="en-US" altLang="en-US" sz="1700" b="0" dirty="0">
                <a:solidFill>
                  <a:schemeClr val="tx1"/>
                </a:solidFill>
              </a:rPr>
              <a:t>Match each item above with a description below.</a:t>
            </a:r>
          </a:p>
          <a:p>
            <a:pPr>
              <a:lnSpc>
                <a:spcPct val="110000"/>
              </a:lnSpc>
              <a:spcBef>
                <a:spcPct val="50000"/>
              </a:spcBef>
              <a:buClrTx/>
              <a:buSzTx/>
              <a:buFontTx/>
              <a:buAutoNum type="arabicPeriod" startAt="7"/>
            </a:pPr>
            <a:r>
              <a:rPr lang="en-US" altLang="en-US" sz="1700" b="0" dirty="0">
                <a:solidFill>
                  <a:schemeClr val="tx1"/>
                </a:solidFill>
              </a:rPr>
              <a:t>Belief that items should be reported on the balance sheet at the price that was paid to acquire the item.</a:t>
            </a:r>
          </a:p>
          <a:p>
            <a:pPr>
              <a:lnSpc>
                <a:spcPct val="110000"/>
              </a:lnSpc>
              <a:spcBef>
                <a:spcPct val="50000"/>
              </a:spcBef>
              <a:buClrTx/>
              <a:buSzTx/>
              <a:buFontTx/>
              <a:buAutoNum type="arabicPeriod" startAt="7"/>
            </a:pPr>
            <a:r>
              <a:rPr lang="en-US" altLang="en-US" sz="1700" b="0" dirty="0">
                <a:solidFill>
                  <a:schemeClr val="tx1"/>
                </a:solidFill>
              </a:rPr>
              <a:t>A company’s use of the same accounting principles and methods from year to year. </a:t>
            </a:r>
          </a:p>
          <a:p>
            <a:pPr>
              <a:lnSpc>
                <a:spcPct val="110000"/>
              </a:lnSpc>
              <a:spcBef>
                <a:spcPct val="50000"/>
              </a:spcBef>
              <a:buClrTx/>
              <a:buSzTx/>
              <a:buFontTx/>
              <a:buAutoNum type="arabicPeriod" startAt="7"/>
            </a:pPr>
            <a:r>
              <a:rPr lang="en-US" altLang="en-US" sz="1700" b="0" dirty="0">
                <a:solidFill>
                  <a:schemeClr val="tx1"/>
                </a:solidFill>
              </a:rPr>
              <a:t>Tracing accounting events to particular companies.</a:t>
            </a:r>
          </a:p>
        </p:txBody>
      </p:sp>
      <p:sp>
        <p:nvSpPr>
          <p:cNvPr id="2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1768690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5"/>
          <p:cNvSpPr>
            <a:spLocks noChangeArrowheads="1"/>
          </p:cNvSpPr>
          <p:nvPr/>
        </p:nvSpPr>
        <p:spPr bwMode="auto">
          <a:xfrm>
            <a:off x="228600" y="1390936"/>
            <a:ext cx="8686800" cy="4933664"/>
          </a:xfrm>
          <a:prstGeom prst="rect">
            <a:avLst/>
          </a:prstGeom>
          <a:solidFill>
            <a:srgbClr val="EBF7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53255" name="Rectangle 26"/>
          <p:cNvSpPr>
            <a:spLocks noChangeArrowheads="1"/>
          </p:cNvSpPr>
          <p:nvPr/>
        </p:nvSpPr>
        <p:spPr bwMode="auto">
          <a:xfrm>
            <a:off x="457200" y="1414463"/>
            <a:ext cx="8382000" cy="242066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342900" algn="l"/>
                <a:tab pos="1946275" algn="l"/>
                <a:tab pos="4519613" algn="l"/>
              </a:tabLst>
              <a:defRPr sz="2800" b="1">
                <a:solidFill>
                  <a:schemeClr val="bg2"/>
                </a:solidFill>
                <a:latin typeface="Arial" charset="0"/>
              </a:defRPr>
            </a:lvl1pPr>
            <a:lvl2pPr marL="800100" indent="-285750" algn="l">
              <a:spcBef>
                <a:spcPct val="20000"/>
              </a:spcBef>
              <a:buClr>
                <a:schemeClr val="accent2"/>
              </a:buClr>
              <a:buSzPct val="75000"/>
              <a:buFont typeface="Wingdings" pitchFamily="2" charset="2"/>
              <a:buChar char="l"/>
              <a:tabLst>
                <a:tab pos="342900" algn="l"/>
                <a:tab pos="1946275" algn="l"/>
                <a:tab pos="4519613"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42900" algn="l"/>
                <a:tab pos="1946275" algn="l"/>
                <a:tab pos="4519613" algn="l"/>
              </a:tabLst>
              <a:defRPr sz="2000" b="1">
                <a:solidFill>
                  <a:schemeClr val="bg2"/>
                </a:solidFill>
                <a:latin typeface="Arial" charset="0"/>
              </a:defRPr>
            </a:lvl9pPr>
          </a:lstStyle>
          <a:p>
            <a:pPr>
              <a:lnSpc>
                <a:spcPct val="110000"/>
              </a:lnSpc>
              <a:buClrTx/>
              <a:buSzTx/>
              <a:buFontTx/>
              <a:buNone/>
            </a:pPr>
            <a:r>
              <a:rPr lang="en-US" altLang="en-US" sz="1700" b="0" dirty="0"/>
              <a:t> The following items guide the FASB when it creates accounting standards.</a:t>
            </a:r>
          </a:p>
          <a:p>
            <a:pPr>
              <a:lnSpc>
                <a:spcPct val="110000"/>
              </a:lnSpc>
              <a:buClrTx/>
              <a:buSzTx/>
              <a:buFontTx/>
              <a:buNone/>
            </a:pPr>
            <a:r>
              <a:rPr lang="en-US" altLang="en-US" sz="1700" b="0" dirty="0"/>
              <a:t>	Relevance		Periodicity assumption</a:t>
            </a:r>
          </a:p>
          <a:p>
            <a:pPr>
              <a:lnSpc>
                <a:spcPct val="110000"/>
              </a:lnSpc>
              <a:buClrTx/>
              <a:buSzTx/>
              <a:buFontTx/>
              <a:buNone/>
            </a:pPr>
            <a:r>
              <a:rPr lang="en-US" altLang="en-US" sz="1700" b="0" dirty="0"/>
              <a:t>	Faithful representation 	Going concern assumption</a:t>
            </a:r>
          </a:p>
          <a:p>
            <a:pPr>
              <a:lnSpc>
                <a:spcPct val="110000"/>
              </a:lnSpc>
              <a:buClrTx/>
              <a:buSzTx/>
              <a:buFontTx/>
              <a:buNone/>
            </a:pPr>
            <a:r>
              <a:rPr lang="en-US" altLang="en-US" sz="1700" b="0" dirty="0"/>
              <a:t>	Comparability 		Historical cost principle</a:t>
            </a:r>
          </a:p>
          <a:p>
            <a:pPr>
              <a:lnSpc>
                <a:spcPct val="110000"/>
              </a:lnSpc>
              <a:buClrTx/>
              <a:buSzTx/>
              <a:buFontTx/>
              <a:buNone/>
            </a:pPr>
            <a:r>
              <a:rPr lang="en-US" altLang="en-US" sz="1700" b="0" dirty="0"/>
              <a:t>	Consistency 		Full disclosure principle</a:t>
            </a:r>
          </a:p>
          <a:p>
            <a:pPr>
              <a:lnSpc>
                <a:spcPct val="110000"/>
              </a:lnSpc>
              <a:buClrTx/>
              <a:buSzTx/>
              <a:buFontTx/>
              <a:buNone/>
            </a:pPr>
            <a:r>
              <a:rPr lang="en-US" altLang="en-US" sz="1700" b="0" dirty="0"/>
              <a:t>	Monetary unit assumption 	Materiality</a:t>
            </a:r>
          </a:p>
          <a:p>
            <a:pPr>
              <a:lnSpc>
                <a:spcPct val="110000"/>
              </a:lnSpc>
              <a:buClrTx/>
              <a:buSzTx/>
              <a:buFontTx/>
              <a:buNone/>
            </a:pPr>
            <a:r>
              <a:rPr lang="en-US" altLang="en-US" sz="1700" b="0" dirty="0"/>
              <a:t>	Economic entity assumption</a:t>
            </a:r>
          </a:p>
        </p:txBody>
      </p:sp>
      <p:sp>
        <p:nvSpPr>
          <p:cNvPr id="12" name="Rounded Rectangle 11"/>
          <p:cNvSpPr/>
          <p:nvPr/>
        </p:nvSpPr>
        <p:spPr bwMode="auto">
          <a:xfrm>
            <a:off x="2895600" y="354539"/>
            <a:ext cx="6199496"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600" b="1" dirty="0">
                <a:solidFill>
                  <a:schemeClr val="accent3"/>
                </a:solidFill>
                <a:latin typeface="Liberation Sans" panose="020B0604020202020204" pitchFamily="34" charset="0"/>
              </a:rPr>
              <a:t>Financial Accounting Concepts and Principles</a:t>
            </a:r>
            <a:endParaRPr lang="en-US" sz="2600" b="1" i="0" dirty="0">
              <a:solidFill>
                <a:schemeClr val="accent3"/>
              </a:solidFill>
              <a:latin typeface="Liberation Sans" panose="020B0604020202020204" pitchFamily="34" charset="0"/>
            </a:endParaRPr>
          </a:p>
        </p:txBody>
      </p:sp>
      <p:sp>
        <p:nvSpPr>
          <p:cNvPr id="13" name="Isosceles Triangle 12"/>
          <p:cNvSpPr/>
          <p:nvPr/>
        </p:nvSpPr>
        <p:spPr bwMode="auto">
          <a:xfrm rot="5400000">
            <a:off x="1917401" y="61606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4" name="TextBox 13"/>
          <p:cNvSpPr txBox="1"/>
          <p:nvPr/>
        </p:nvSpPr>
        <p:spPr>
          <a:xfrm>
            <a:off x="171260" y="484505"/>
            <a:ext cx="1733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ctr">
              <a:spcBef>
                <a:spcPct val="50000"/>
              </a:spcBef>
              <a:defRPr i="0">
                <a:solidFill>
                  <a:srgbClr val="E20000"/>
                </a:solidFill>
                <a:effectLst/>
                <a:latin typeface="Arial"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buClr>
                <a:srgbClr val="E20000"/>
              </a:buClr>
            </a:pPr>
            <a:r>
              <a:rPr lang="en-US" sz="3200" b="1" dirty="0">
                <a:latin typeface="Liberation Sans" panose="020B0604020202020204" pitchFamily="34" charset="0"/>
              </a:rPr>
              <a:t>DO IT!</a:t>
            </a:r>
          </a:p>
        </p:txBody>
      </p:sp>
      <p:sp>
        <p:nvSpPr>
          <p:cNvPr id="15" name="TextBox 14"/>
          <p:cNvSpPr txBox="1"/>
          <p:nvPr/>
        </p:nvSpPr>
        <p:spPr>
          <a:xfrm>
            <a:off x="2183330" y="417430"/>
            <a:ext cx="750370" cy="707886"/>
          </a:xfrm>
          <a:prstGeom prst="rect">
            <a:avLst/>
          </a:prstGeom>
          <a:noFill/>
        </p:spPr>
        <p:txBody>
          <a:bodyPr wrap="square" rtlCol="0">
            <a:spAutoFit/>
          </a:bodyPr>
          <a:lstStyle/>
          <a:p>
            <a:pPr algn="ctr">
              <a:buClr>
                <a:srgbClr val="E20000"/>
              </a:buClr>
            </a:pPr>
            <a:r>
              <a:rPr lang="en-US" sz="4000" b="1" dirty="0">
                <a:solidFill>
                  <a:srgbClr val="E20000"/>
                </a:solidFill>
                <a:latin typeface="Liberation Sans" panose="020B0604020202020204" pitchFamily="34" charset="0"/>
              </a:rPr>
              <a:t>3</a:t>
            </a:r>
            <a:endParaRPr lang="en-US" sz="4000" b="1" i="0" dirty="0">
              <a:solidFill>
                <a:srgbClr val="E20000"/>
              </a:solidFill>
              <a:effectLst/>
              <a:latin typeface="Liberation Sans" panose="020B0604020202020204" pitchFamily="34" charset="0"/>
            </a:endParaRPr>
          </a:p>
        </p:txBody>
      </p:sp>
      <p:cxnSp>
        <p:nvCxnSpPr>
          <p:cNvPr id="16" name="Straight Connector 15"/>
          <p:cNvCxnSpPr/>
          <p:nvPr/>
        </p:nvCxnSpPr>
        <p:spPr bwMode="auto">
          <a:xfrm>
            <a:off x="1905000" y="338012"/>
            <a:ext cx="0" cy="912801"/>
          </a:xfrm>
          <a:prstGeom prst="line">
            <a:avLst/>
          </a:prstGeom>
          <a:solidFill>
            <a:schemeClr val="accent1"/>
          </a:solidFill>
          <a:ln w="38100" cap="sq" cmpd="sng" algn="ctr">
            <a:solidFill>
              <a:schemeClr val="tx1"/>
            </a:solidFill>
            <a:prstDash val="solid"/>
            <a:round/>
            <a:headEnd type="none" w="sm" len="sm"/>
            <a:tailEnd type="none" w="sm" len="sm"/>
          </a:ln>
          <a:effectLst/>
        </p:spPr>
      </p:cxnSp>
      <p:sp>
        <p:nvSpPr>
          <p:cNvPr id="17" name="Rectangle 16"/>
          <p:cNvSpPr/>
          <p:nvPr/>
        </p:nvSpPr>
        <p:spPr bwMode="auto">
          <a:xfrm>
            <a:off x="8866496" y="152400"/>
            <a:ext cx="228600" cy="124458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18" name="Rectangle 3"/>
          <p:cNvSpPr>
            <a:spLocks noChangeArrowheads="1"/>
          </p:cNvSpPr>
          <p:nvPr/>
        </p:nvSpPr>
        <p:spPr bwMode="auto">
          <a:xfrm>
            <a:off x="6557963" y="4279900"/>
            <a:ext cx="22812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Faithful representation</a:t>
            </a:r>
          </a:p>
        </p:txBody>
      </p:sp>
      <p:sp>
        <p:nvSpPr>
          <p:cNvPr id="19" name="Rectangle 4"/>
          <p:cNvSpPr>
            <a:spLocks noChangeArrowheads="1"/>
          </p:cNvSpPr>
          <p:nvPr/>
        </p:nvSpPr>
        <p:spPr bwMode="auto">
          <a:xfrm>
            <a:off x="6553200" y="5041900"/>
            <a:ext cx="22812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dirty="0">
                <a:solidFill>
                  <a:srgbClr val="800000"/>
                </a:solidFill>
              </a:rPr>
              <a:t>Monetary unit</a:t>
            </a:r>
          </a:p>
        </p:txBody>
      </p:sp>
      <p:sp>
        <p:nvSpPr>
          <p:cNvPr id="20" name="Rectangle 10"/>
          <p:cNvSpPr>
            <a:spLocks noChangeArrowheads="1"/>
          </p:cNvSpPr>
          <p:nvPr/>
        </p:nvSpPr>
        <p:spPr bwMode="auto">
          <a:xfrm>
            <a:off x="533400" y="3865563"/>
            <a:ext cx="5867400"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3716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8288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2860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27432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50000"/>
              </a:spcBef>
              <a:buClrTx/>
              <a:buSzTx/>
              <a:buFontTx/>
              <a:buNone/>
            </a:pPr>
            <a:r>
              <a:rPr lang="en-US" altLang="en-US" sz="1700" b="0" dirty="0">
                <a:solidFill>
                  <a:schemeClr val="tx1"/>
                </a:solidFill>
              </a:rPr>
              <a:t>Match each item above with a description below.</a:t>
            </a:r>
          </a:p>
          <a:p>
            <a:pPr>
              <a:lnSpc>
                <a:spcPct val="110000"/>
              </a:lnSpc>
              <a:spcBef>
                <a:spcPct val="50000"/>
              </a:spcBef>
              <a:buClrTx/>
              <a:buSzTx/>
              <a:buFontTx/>
              <a:buAutoNum type="arabicPeriod" startAt="10"/>
            </a:pPr>
            <a:r>
              <a:rPr lang="en-US" altLang="en-US" sz="1700" b="0" dirty="0">
                <a:solidFill>
                  <a:schemeClr val="tx1"/>
                </a:solidFill>
              </a:rPr>
              <a:t>The desire to minimize errors and bias in financial statements.</a:t>
            </a:r>
          </a:p>
          <a:p>
            <a:pPr>
              <a:lnSpc>
                <a:spcPct val="110000"/>
              </a:lnSpc>
              <a:spcBef>
                <a:spcPct val="50000"/>
              </a:spcBef>
              <a:buClrTx/>
              <a:buSzTx/>
              <a:buFontTx/>
              <a:buAutoNum type="arabicPeriod" startAt="10"/>
            </a:pPr>
            <a:r>
              <a:rPr lang="en-US" altLang="en-US" sz="1700" b="0" dirty="0">
                <a:solidFill>
                  <a:schemeClr val="tx1"/>
                </a:solidFill>
              </a:rPr>
              <a:t>Reporting only those things that can be measured in dollars.</a:t>
            </a:r>
          </a:p>
        </p:txBody>
      </p:sp>
      <p:sp>
        <p:nvSpPr>
          <p:cNvPr id="2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extLst>
      <p:ext uri="{BB962C8B-B14F-4D97-AF65-F5344CB8AC3E}">
        <p14:creationId xmlns:p14="http://schemas.microsoft.com/office/powerpoint/2010/main" val="960073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09600" y="1905000"/>
            <a:ext cx="8382000" cy="2971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What is the primary criterion by which accounting information can be judged?</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Consistency.</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Predictive value.</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Usefulness for decision making.</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Comparability.</a:t>
            </a:r>
          </a:p>
        </p:txBody>
      </p:sp>
      <p:sp>
        <p:nvSpPr>
          <p:cNvPr id="9"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E20000"/>
                </a:solidFill>
                <a:effectLst/>
                <a:latin typeface="Liberation Sans" panose="020B0604020202020204" pitchFamily="34" charset="0"/>
              </a:rPr>
              <a:t>Review Question</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2"/>
          <p:cNvSpPr>
            <a:spLocks noChangeArrowheads="1"/>
          </p:cNvSpPr>
          <p:nvPr/>
        </p:nvSpPr>
        <p:spPr bwMode="auto">
          <a:xfrm>
            <a:off x="457200" y="3048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STANDARD-SETTING ENVIRONMENT</a:t>
            </a:r>
          </a:p>
          <a:p>
            <a:pPr algn="l"/>
            <a:endParaRPr lang="en-US" altLang="en-US" sz="3200" b="1" dirty="0">
              <a:solidFill>
                <a:srgbClr val="0000A2"/>
              </a:solidFill>
              <a:latin typeface="Liberation Sans" panose="020B0604020202020204" pitchFamily="34" charset="0"/>
            </a:endParaRPr>
          </a:p>
        </p:txBody>
      </p:sp>
      <p:sp>
        <p:nvSpPr>
          <p:cNvPr id="12" name="Notched Right Arrow 11"/>
          <p:cNvSpPr/>
          <p:nvPr/>
        </p:nvSpPr>
        <p:spPr bwMode="auto">
          <a:xfrm>
            <a:off x="353704" y="419053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5" name="Right Arrow 44"/>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8374" name="Rectangle 6"/>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latin typeface="Liberation Sans" panose="020B0604020202020204" pitchFamily="34" charset="0"/>
            </a:endParaRPr>
          </a:p>
        </p:txBody>
      </p:sp>
      <p:sp>
        <p:nvSpPr>
          <p:cNvPr id="58375" name="Rectangle 7"/>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latin typeface="Liberation Sans" panose="020B0604020202020204" pitchFamily="34" charset="0"/>
            </a:endParaRPr>
          </a:p>
        </p:txBody>
      </p:sp>
      <p:sp>
        <p:nvSpPr>
          <p:cNvPr id="46" name="Rectangle 2"/>
          <p:cNvSpPr>
            <a:spLocks noChangeArrowheads="1"/>
          </p:cNvSpPr>
          <p:nvPr/>
        </p:nvSpPr>
        <p:spPr bwMode="auto">
          <a:xfrm>
            <a:off x="846160" y="3136060"/>
            <a:ext cx="25908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300" b="1" i="0" dirty="0">
                <a:solidFill>
                  <a:srgbClr val="E20000"/>
                </a:solidFill>
                <a:effectLst/>
                <a:latin typeface="Liberation Sans" panose="020B0604020202020204" pitchFamily="34" charset="0"/>
              </a:rPr>
              <a:t>KEY POINTS</a:t>
            </a: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49" name="Isosceles Triangle 48"/>
          <p:cNvSpPr/>
          <p:nvPr/>
        </p:nvSpPr>
        <p:spPr bwMode="auto">
          <a:xfrm rot="5400000">
            <a:off x="2534961" y="2112240"/>
            <a:ext cx="338931" cy="329406"/>
          </a:xfrm>
          <a:prstGeom prst="triangle">
            <a:avLst/>
          </a:prstGeom>
          <a:solidFill>
            <a:srgbClr val="0033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0" name="TextBox 49"/>
          <p:cNvSpPr txBox="1"/>
          <p:nvPr/>
        </p:nvSpPr>
        <p:spPr>
          <a:xfrm>
            <a:off x="846160" y="1961340"/>
            <a:ext cx="1733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spcBef>
                <a:spcPct val="50000"/>
              </a:spcBef>
              <a:defRPr sz="1800" b="1" i="0">
                <a:solidFill>
                  <a:srgbClr val="E20000"/>
                </a:solidFill>
                <a:effectLst/>
                <a:latin typeface="Liberation Sans" panose="020B0604020202020204" pitchFamily="34" charset="0"/>
              </a:defRPr>
            </a:lvl1pPr>
            <a:lvl2pPr marL="742950" indent="-285750">
              <a:defRPr b="1" i="1">
                <a:effectLst>
                  <a:outerShdw blurRad="38100" dist="38100" dir="2700000" algn="tl">
                    <a:srgbClr val="000000">
                      <a:alpha val="43137"/>
                    </a:srgbClr>
                  </a:outerShdw>
                </a:effectLst>
                <a:latin typeface="Times New Roman" pitchFamily="18" charset="0"/>
              </a:defRPr>
            </a:lvl2pPr>
            <a:lvl3pPr marL="1143000" indent="-228600">
              <a:defRPr b="1" i="1">
                <a:effectLst>
                  <a:outerShdw blurRad="38100" dist="38100" dir="2700000" algn="tl">
                    <a:srgbClr val="000000">
                      <a:alpha val="43137"/>
                    </a:srgbClr>
                  </a:outerShdw>
                </a:effectLst>
                <a:latin typeface="Times New Roman" pitchFamily="18" charset="0"/>
              </a:defRPr>
            </a:lvl3pPr>
            <a:lvl4pPr marL="1600200" indent="-228600">
              <a:defRPr b="1" i="1">
                <a:effectLst>
                  <a:outerShdw blurRad="38100" dist="38100" dir="2700000" algn="tl">
                    <a:srgbClr val="000000">
                      <a:alpha val="43137"/>
                    </a:srgbClr>
                  </a:outerShdw>
                </a:effectLst>
                <a:latin typeface="Times New Roman" pitchFamily="18" charset="0"/>
              </a:defRPr>
            </a:lvl4pPr>
            <a:lvl5pPr marL="2057400" indent="-228600">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defRPr b="1" i="1">
                <a:effectLst>
                  <a:outerShdw blurRad="38100" dist="38100" dir="2700000" algn="tl">
                    <a:srgbClr val="000000">
                      <a:alpha val="43137"/>
                    </a:srgbClr>
                  </a:outerShdw>
                </a:effectLst>
                <a:latin typeface="Times New Roman" pitchFamily="18" charset="0"/>
              </a:defRPr>
            </a:lvl9pPr>
          </a:lstStyle>
          <a:p>
            <a:r>
              <a:rPr lang="en-US" dirty="0"/>
              <a:t>LEARNING OBJECTIVE</a:t>
            </a:r>
          </a:p>
        </p:txBody>
      </p:sp>
      <p:sp>
        <p:nvSpPr>
          <p:cNvPr id="51" name="Rounded Rectangle 50"/>
          <p:cNvSpPr/>
          <p:nvPr/>
        </p:nvSpPr>
        <p:spPr bwMode="auto">
          <a:xfrm>
            <a:off x="3407389" y="1826528"/>
            <a:ext cx="5211171" cy="941945"/>
          </a:xfrm>
          <a:prstGeom prst="roundRect">
            <a:avLst/>
          </a:prstGeom>
          <a:solidFill>
            <a:srgbClr val="0066CC"/>
          </a:solidFill>
          <a:ln w="12700" cap="sq" cmpd="sng" algn="ctr">
            <a:noFill/>
            <a:prstDash val="solid"/>
            <a:round/>
            <a:headEnd type="none" w="sm" len="sm"/>
            <a:tailEnd type="none" w="sm" len="sm"/>
          </a:ln>
          <a:effectLst>
            <a:innerShdw blurRad="114300">
              <a:prstClr val="black"/>
            </a:innerShdw>
          </a:effectLst>
        </p:spPr>
        <p:txBody>
          <a:bodyPr vert="horz" wrap="square" lIns="91440" tIns="45720" rIns="91440" bIns="91440" numCol="1" rtlCol="0" anchor="ctr" anchorCtr="0" compatLnSpc="1">
            <a:prstTxWarp prst="textNoShape">
              <a:avLst/>
            </a:prstTxWarp>
            <a:noAutofit/>
          </a:bodyPr>
          <a:lstStyle/>
          <a:p>
            <a:pPr marL="53975" algn="l"/>
            <a:r>
              <a:rPr lang="en-US" sz="2100" b="1" i="0" dirty="0">
                <a:solidFill>
                  <a:schemeClr val="accent3"/>
                </a:solidFill>
                <a:latin typeface="Liberation Sans" panose="020B0604020202020204" pitchFamily="34" charset="0"/>
              </a:rPr>
              <a:t>Compare the classified balance sheet format under GAAP and IFRS.</a:t>
            </a:r>
          </a:p>
        </p:txBody>
      </p:sp>
      <p:sp>
        <p:nvSpPr>
          <p:cNvPr id="52" name="TextBox 51"/>
          <p:cNvSpPr txBox="1"/>
          <p:nvPr/>
        </p:nvSpPr>
        <p:spPr>
          <a:xfrm>
            <a:off x="2787242" y="1936398"/>
            <a:ext cx="554182" cy="707886"/>
          </a:xfrm>
          <a:prstGeom prst="rect">
            <a:avLst/>
          </a:prstGeom>
          <a:noFill/>
        </p:spPr>
        <p:txBody>
          <a:bodyPr wrap="square" rtlCol="0">
            <a:spAutoFit/>
          </a:bodyPr>
          <a:lstStyle/>
          <a:p>
            <a:pPr algn="ctr"/>
            <a:r>
              <a:rPr lang="en-US" sz="4000" b="1" i="0" dirty="0">
                <a:solidFill>
                  <a:srgbClr val="E20000"/>
                </a:solidFill>
                <a:effectLst/>
                <a:latin typeface="+mn-lt"/>
              </a:rPr>
              <a:t>4</a:t>
            </a:r>
          </a:p>
        </p:txBody>
      </p:sp>
      <p:cxnSp>
        <p:nvCxnSpPr>
          <p:cNvPr id="53" name="Straight Connector 52"/>
          <p:cNvCxnSpPr/>
          <p:nvPr/>
        </p:nvCxnSpPr>
        <p:spPr bwMode="auto">
          <a:xfrm>
            <a:off x="2522560" y="1622376"/>
            <a:ext cx="0" cy="1336432"/>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Rectangle 4"/>
          <p:cNvSpPr>
            <a:spLocks noChangeArrowheads="1"/>
          </p:cNvSpPr>
          <p:nvPr/>
        </p:nvSpPr>
        <p:spPr bwMode="auto">
          <a:xfrm>
            <a:off x="846160" y="3669460"/>
            <a:ext cx="7764440" cy="240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15000"/>
              </a:lnSpc>
              <a:spcBef>
                <a:spcPct val="50000"/>
              </a:spcBef>
              <a:buClr>
                <a:srgbClr val="800000"/>
              </a:buClr>
              <a:buSzPct val="80000"/>
            </a:pPr>
            <a:r>
              <a:rPr lang="en-US" altLang="en-US" sz="1900" b="1" i="0" dirty="0">
                <a:effectLst/>
                <a:latin typeface="Liberation Sans" panose="020B0604020202020204" pitchFamily="34" charset="0"/>
              </a:rPr>
              <a:t>Similarities</a:t>
            </a:r>
          </a:p>
          <a:p>
            <a:pPr lvl="1" algn="l">
              <a:lnSpc>
                <a:spcPct val="115000"/>
              </a:lnSpc>
              <a:spcBef>
                <a:spcPct val="50000"/>
              </a:spcBef>
              <a:buClr>
                <a:srgbClr val="E20000"/>
              </a:buClr>
              <a:buSzPct val="80000"/>
              <a:buFont typeface="Wingdings" pitchFamily="2" charset="2"/>
              <a:buChar char="u"/>
            </a:pPr>
            <a:r>
              <a:rPr lang="en-US" sz="1900" dirty="0">
                <a:latin typeface="Liberation Sans" panose="020B0604020202020204" pitchFamily="34" charset="0"/>
              </a:rPr>
              <a:t>IFRS generally requires a classified statement of financial position similar to the classified balance sheet under GAAP. </a:t>
            </a:r>
          </a:p>
          <a:p>
            <a:pPr lvl="1" algn="l">
              <a:lnSpc>
                <a:spcPct val="115000"/>
              </a:lnSpc>
              <a:spcBef>
                <a:spcPct val="50000"/>
              </a:spcBef>
              <a:buClr>
                <a:srgbClr val="E20000"/>
              </a:buClr>
              <a:buSzPct val="80000"/>
              <a:buFont typeface="Wingdings" pitchFamily="2" charset="2"/>
              <a:buChar char="u"/>
            </a:pPr>
            <a:r>
              <a:rPr lang="en-US" sz="1900" dirty="0">
                <a:latin typeface="Liberation Sans" panose="020B0604020202020204" pitchFamily="34" charset="0"/>
              </a:rPr>
              <a:t>IFRS follows the same guidelines as this textbook for distinguishing between current and noncurrent assets and liabilities.</a:t>
            </a:r>
            <a:endParaRPr lang="en-US" altLang="en-US" sz="1900" dirty="0">
              <a:latin typeface="Liberation Sans" panose="020B0604020202020204" pitchFamily="34" charset="0"/>
            </a:endParaRPr>
          </a:p>
        </p:txBody>
      </p:sp>
      <p:sp>
        <p:nvSpPr>
          <p:cNvPr id="5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 name="Right Arrow 11"/>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9397"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59398"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0" name="Rectangle 2"/>
          <p:cNvSpPr>
            <a:spLocks noChangeArrowheads="1"/>
          </p:cNvSpPr>
          <p:nvPr/>
        </p:nvSpPr>
        <p:spPr bwMode="auto">
          <a:xfrm>
            <a:off x="846160" y="1788804"/>
            <a:ext cx="25908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300" b="1" i="0" dirty="0">
                <a:solidFill>
                  <a:srgbClr val="E20000"/>
                </a:solidFill>
                <a:effectLst/>
                <a:latin typeface="Liberation Sans" panose="020B0604020202020204" pitchFamily="34" charset="0"/>
              </a:rPr>
              <a:t>KEY POINTS</a:t>
            </a:r>
          </a:p>
        </p:txBody>
      </p:sp>
      <p:sp>
        <p:nvSpPr>
          <p:cNvPr id="11" name="Rectangle 4"/>
          <p:cNvSpPr>
            <a:spLocks noChangeArrowheads="1"/>
          </p:cNvSpPr>
          <p:nvPr/>
        </p:nvSpPr>
        <p:spPr bwMode="auto">
          <a:xfrm>
            <a:off x="846160" y="2322204"/>
            <a:ext cx="7764440" cy="420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15000"/>
              </a:lnSpc>
              <a:spcBef>
                <a:spcPct val="50000"/>
              </a:spcBef>
              <a:buClr>
                <a:srgbClr val="800000"/>
              </a:buClr>
              <a:buSzPct val="80000"/>
            </a:pPr>
            <a:r>
              <a:rPr lang="en-US" altLang="en-US" sz="1900" b="1" i="0" dirty="0">
                <a:effectLst/>
                <a:latin typeface="Liberation Sans" panose="020B0604020202020204" pitchFamily="34" charset="0"/>
              </a:rPr>
              <a:t>Differences</a:t>
            </a:r>
          </a:p>
          <a:p>
            <a:pPr lvl="1" algn="l">
              <a:lnSpc>
                <a:spcPct val="115000"/>
              </a:lnSpc>
              <a:spcBef>
                <a:spcPct val="50000"/>
              </a:spcBef>
              <a:buClr>
                <a:srgbClr val="E20000"/>
              </a:buClr>
              <a:buSzPct val="80000"/>
              <a:buFont typeface="Wingdings" pitchFamily="2" charset="2"/>
              <a:buChar char="u"/>
            </a:pPr>
            <a:r>
              <a:rPr lang="en-US" sz="1900" dirty="0">
                <a:latin typeface="Liberation Sans" panose="020B0604020202020204" pitchFamily="34" charset="0"/>
              </a:rPr>
              <a:t>IFRS recommends but does not require the use of the title “statement of financial position” rather than balance sheet.</a:t>
            </a:r>
          </a:p>
          <a:p>
            <a:pPr lvl="1" algn="l">
              <a:lnSpc>
                <a:spcPct val="115000"/>
              </a:lnSpc>
              <a:spcBef>
                <a:spcPct val="50000"/>
              </a:spcBef>
              <a:buClr>
                <a:srgbClr val="E20000"/>
              </a:buClr>
              <a:buSzPct val="80000"/>
              <a:buFont typeface="Wingdings" pitchFamily="2" charset="2"/>
              <a:buChar char="u"/>
            </a:pPr>
            <a:r>
              <a:rPr lang="en-US" sz="1900" dirty="0">
                <a:latin typeface="Liberation Sans" panose="020B0604020202020204" pitchFamily="34" charset="0"/>
              </a:rPr>
              <a:t>The format of statement of financial position information is often presented differently under IFRS. Although no specific format is required, many companies that follow IFRS present statement of financial position information in this order: </a:t>
            </a:r>
          </a:p>
          <a:p>
            <a:pPr marL="1257300" lvl="2" indent="-342900" algn="l">
              <a:spcBef>
                <a:spcPts val="0"/>
              </a:spcBef>
              <a:buClr>
                <a:srgbClr val="E20000"/>
              </a:buClr>
              <a:buSzPct val="80000"/>
              <a:buFont typeface="Wingdings" panose="05000000000000000000" pitchFamily="2" charset="2"/>
              <a:buChar char="Ø"/>
            </a:pPr>
            <a:r>
              <a:rPr lang="en-US" sz="1900" dirty="0">
                <a:latin typeface="Liberation Sans" panose="020B0604020202020204" pitchFamily="34" charset="0"/>
              </a:rPr>
              <a:t>Non-current assets</a:t>
            </a:r>
          </a:p>
          <a:p>
            <a:pPr marL="1257300" lvl="2" indent="-342900" algn="l">
              <a:spcBef>
                <a:spcPts val="0"/>
              </a:spcBef>
              <a:buClr>
                <a:srgbClr val="E20000"/>
              </a:buClr>
              <a:buSzPct val="80000"/>
              <a:buFont typeface="Wingdings" panose="05000000000000000000" pitchFamily="2" charset="2"/>
              <a:buChar char="Ø"/>
            </a:pPr>
            <a:r>
              <a:rPr lang="en-US" sz="1900" dirty="0">
                <a:latin typeface="Liberation Sans" panose="020B0604020202020204" pitchFamily="34" charset="0"/>
              </a:rPr>
              <a:t>Current assets</a:t>
            </a:r>
          </a:p>
          <a:p>
            <a:pPr marL="1257300" lvl="2" indent="-342900" algn="l">
              <a:spcBef>
                <a:spcPts val="0"/>
              </a:spcBef>
              <a:buClr>
                <a:srgbClr val="E20000"/>
              </a:buClr>
              <a:buSzPct val="80000"/>
              <a:buFont typeface="Wingdings" panose="05000000000000000000" pitchFamily="2" charset="2"/>
              <a:buChar char="Ø"/>
            </a:pPr>
            <a:r>
              <a:rPr lang="en-US" sz="1900" dirty="0">
                <a:latin typeface="Liberation Sans" panose="020B0604020202020204" pitchFamily="34" charset="0"/>
              </a:rPr>
              <a:t>Equity</a:t>
            </a:r>
          </a:p>
          <a:p>
            <a:pPr marL="1257300" lvl="2" indent="-342900" algn="l">
              <a:spcBef>
                <a:spcPts val="0"/>
              </a:spcBef>
              <a:buClr>
                <a:srgbClr val="E20000"/>
              </a:buClr>
              <a:buSzPct val="80000"/>
              <a:buFont typeface="Wingdings" panose="05000000000000000000" pitchFamily="2" charset="2"/>
              <a:buChar char="Ø"/>
            </a:pPr>
            <a:r>
              <a:rPr lang="en-US" sz="1900" dirty="0">
                <a:latin typeface="Liberation Sans" panose="020B0604020202020204" pitchFamily="34" charset="0"/>
              </a:rPr>
              <a:t>Non-current liabilities</a:t>
            </a:r>
          </a:p>
          <a:p>
            <a:pPr marL="1257300" lvl="2" indent="-342900" algn="l">
              <a:spcBef>
                <a:spcPts val="0"/>
              </a:spcBef>
              <a:buClr>
                <a:srgbClr val="E20000"/>
              </a:buClr>
              <a:buSzPct val="80000"/>
              <a:buFont typeface="Wingdings" panose="05000000000000000000" pitchFamily="2" charset="2"/>
              <a:buChar char="Ø"/>
            </a:pPr>
            <a:r>
              <a:rPr lang="en-US" sz="1900" dirty="0">
                <a:latin typeface="Liberation Sans" panose="020B0604020202020204" pitchFamily="34" charset="0"/>
              </a:rPr>
              <a:t>Current liabilities</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 name="Right Arrow 11"/>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9397"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59398"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0" name="Rectangle 2"/>
          <p:cNvSpPr>
            <a:spLocks noChangeArrowheads="1"/>
          </p:cNvSpPr>
          <p:nvPr/>
        </p:nvSpPr>
        <p:spPr bwMode="auto">
          <a:xfrm>
            <a:off x="846160" y="1788804"/>
            <a:ext cx="259080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300" b="1" i="0" dirty="0">
                <a:solidFill>
                  <a:srgbClr val="E20000"/>
                </a:solidFill>
                <a:effectLst/>
                <a:latin typeface="Liberation Sans" panose="020B0604020202020204" pitchFamily="34" charset="0"/>
              </a:rPr>
              <a:t>KEY POINTS</a:t>
            </a:r>
          </a:p>
        </p:txBody>
      </p:sp>
      <p:sp>
        <p:nvSpPr>
          <p:cNvPr id="11" name="Rectangle 4"/>
          <p:cNvSpPr>
            <a:spLocks noChangeArrowheads="1"/>
          </p:cNvSpPr>
          <p:nvPr/>
        </p:nvSpPr>
        <p:spPr bwMode="auto">
          <a:xfrm>
            <a:off x="846160" y="2322204"/>
            <a:ext cx="7764440" cy="422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15000"/>
              </a:lnSpc>
              <a:spcBef>
                <a:spcPct val="50000"/>
              </a:spcBef>
              <a:buClr>
                <a:srgbClr val="800000"/>
              </a:buClr>
              <a:buSzPct val="80000"/>
            </a:pPr>
            <a:r>
              <a:rPr lang="en-US" altLang="en-US" sz="1900" b="1" i="0" dirty="0">
                <a:effectLst/>
                <a:latin typeface="Liberation Sans" panose="020B0604020202020204" pitchFamily="34" charset="0"/>
              </a:rPr>
              <a:t>Differences</a:t>
            </a:r>
          </a:p>
          <a:p>
            <a:pPr lvl="1" algn="l">
              <a:lnSpc>
                <a:spcPct val="115000"/>
              </a:lnSpc>
              <a:spcBef>
                <a:spcPct val="50000"/>
              </a:spcBef>
              <a:buClr>
                <a:srgbClr val="E20000"/>
              </a:buClr>
              <a:buSzPct val="80000"/>
              <a:buFont typeface="Wingdings" pitchFamily="2" charset="2"/>
              <a:buChar char="u"/>
            </a:pPr>
            <a:r>
              <a:rPr lang="en-US" sz="1900" dirty="0">
                <a:latin typeface="Liberation Sans" panose="020B0604020202020204" pitchFamily="34" charset="0"/>
              </a:rPr>
              <a:t>Under IFRS, current assets are usually listed in the reverse order of liquidity. For example, under GAAP cash is listed first, but under IFRS it is listed last. </a:t>
            </a:r>
          </a:p>
          <a:p>
            <a:pPr lvl="1" algn="l">
              <a:lnSpc>
                <a:spcPct val="115000"/>
              </a:lnSpc>
              <a:spcBef>
                <a:spcPct val="50000"/>
              </a:spcBef>
              <a:buClr>
                <a:srgbClr val="E20000"/>
              </a:buClr>
              <a:buSzPct val="80000"/>
              <a:buFont typeface="Wingdings" pitchFamily="2" charset="2"/>
              <a:buChar char="u"/>
            </a:pPr>
            <a:r>
              <a:rPr lang="en-US" sz="1900" dirty="0">
                <a:latin typeface="Liberation Sans" panose="020B0604020202020204" pitchFamily="34" charset="0"/>
              </a:rPr>
              <a:t>IFRS has many differences in terminology from what are shown in your textbook.</a:t>
            </a:r>
          </a:p>
          <a:p>
            <a:pPr lvl="1" algn="l">
              <a:lnSpc>
                <a:spcPct val="115000"/>
              </a:lnSpc>
              <a:spcBef>
                <a:spcPct val="50000"/>
              </a:spcBef>
              <a:buClr>
                <a:srgbClr val="E20000"/>
              </a:buClr>
              <a:buSzPct val="80000"/>
              <a:buFont typeface="Wingdings" pitchFamily="2" charset="2"/>
              <a:buChar char="u"/>
            </a:pPr>
            <a:r>
              <a:rPr lang="en-US" sz="1900" dirty="0">
                <a:latin typeface="Liberation Sans" panose="020B0604020202020204" pitchFamily="34" charset="0"/>
              </a:rPr>
              <a:t>Both GAAP and IFRS are increasing the use of fair value to report assets. However, at this point IFRS has adopted it more broadly. As examples, under IFRS companies can apply fair value to property, plant, and equipment, and in some cases intangible assets.</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2530083429"/>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 name="Right Arrow 11"/>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sp>
        <p:nvSpPr>
          <p:cNvPr id="59397"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59398"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0" name="Rectangle 2"/>
          <p:cNvSpPr>
            <a:spLocks noChangeArrowheads="1"/>
          </p:cNvSpPr>
          <p:nvPr/>
        </p:nvSpPr>
        <p:spPr bwMode="auto">
          <a:xfrm>
            <a:off x="846160" y="1788804"/>
            <a:ext cx="399254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300" b="1" i="0" dirty="0">
                <a:solidFill>
                  <a:srgbClr val="E20000"/>
                </a:solidFill>
                <a:effectLst/>
                <a:latin typeface="Liberation Sans" panose="020B0604020202020204" pitchFamily="34" charset="0"/>
              </a:rPr>
              <a:t>LOOKING TO THE FUTURE</a:t>
            </a:r>
          </a:p>
        </p:txBody>
      </p:sp>
      <p:sp>
        <p:nvSpPr>
          <p:cNvPr id="11" name="Rectangle 4"/>
          <p:cNvSpPr>
            <a:spLocks noChangeArrowheads="1"/>
          </p:cNvSpPr>
          <p:nvPr/>
        </p:nvSpPr>
        <p:spPr bwMode="auto">
          <a:xfrm>
            <a:off x="846160" y="2322204"/>
            <a:ext cx="7764440" cy="376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just">
              <a:lnSpc>
                <a:spcPct val="115000"/>
              </a:lnSpc>
              <a:spcBef>
                <a:spcPct val="50000"/>
              </a:spcBef>
              <a:buClr>
                <a:srgbClr val="E20000"/>
              </a:buClr>
              <a:buSzPct val="80000"/>
            </a:pPr>
            <a:r>
              <a:rPr lang="en-US" sz="1900" dirty="0">
                <a:latin typeface="Liberation Sans" panose="020B0604020202020204" pitchFamily="34" charset="0"/>
              </a:rPr>
              <a:t>The IASB and the FASB are working on a project to converge their standards related to financial statement presentation. A key feature of the proposed framework is that each of the statements will be organized in the same format, to separate an entity’s financing activities from its operating and investing activities and, further, to separate financing activities into transactions with owners and creditors. Thus, the same classifications used in the statement of financial position would also be used in the income statement and the statement of cash flows. The project has three phases. You can follow the joint financial presentation project at the following link: http://ww.fasb.org/project/-financial_statement_presentation.shtml.</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746392540"/>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 name="Right Arrow 14"/>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cxnSp>
        <p:nvCxnSpPr>
          <p:cNvPr id="10" name="Straight Connector 9"/>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 name="Rectangle 2"/>
          <p:cNvSpPr>
            <a:spLocks noChangeArrowheads="1"/>
          </p:cNvSpPr>
          <p:nvPr/>
        </p:nvSpPr>
        <p:spPr bwMode="auto">
          <a:xfrm>
            <a:off x="851848" y="1771936"/>
            <a:ext cx="4343400"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l"/>
            <a:r>
              <a:rPr lang="en-US" altLang="en-US" sz="2300" b="1" dirty="0">
                <a:solidFill>
                  <a:srgbClr val="E20000"/>
                </a:solidFill>
                <a:latin typeface="Liberation Sans" panose="020B0604020202020204" pitchFamily="34" charset="0"/>
              </a:rPr>
              <a:t>IFRS Practice</a:t>
            </a:r>
          </a:p>
        </p:txBody>
      </p:sp>
      <p:sp>
        <p:nvSpPr>
          <p:cNvPr id="12" name="Rectangle 8"/>
          <p:cNvSpPr>
            <a:spLocks noChangeArrowheads="1"/>
          </p:cNvSpPr>
          <p:nvPr/>
        </p:nvSpPr>
        <p:spPr bwMode="auto">
          <a:xfrm>
            <a:off x="851848" y="2292636"/>
            <a:ext cx="7772400" cy="3783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marL="1543050" indent="-457200"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25000"/>
              </a:lnSpc>
              <a:spcBef>
                <a:spcPct val="50000"/>
              </a:spcBef>
            </a:pPr>
            <a:r>
              <a:rPr lang="en-US" altLang="en-US" sz="2000" dirty="0">
                <a:latin typeface="Liberation Sans" panose="020B0604020202020204" pitchFamily="34" charset="0"/>
              </a:rPr>
              <a:t>A company has purchased a tract of land and expects to build a production plant on the land in approximately 5 years. During the 5 years before construction, the land will be idle. Under IFRS, the land should be reported as:</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land expense.</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property, plant, and equipment.</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an intangible asset.</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a long-term investment.</a:t>
            </a:r>
          </a:p>
        </p:txBody>
      </p:sp>
      <p:sp>
        <p:nvSpPr>
          <p:cNvPr id="14" name="Notched Right Arrow 13"/>
          <p:cNvSpPr/>
          <p:nvPr/>
        </p:nvSpPr>
        <p:spPr bwMode="auto">
          <a:xfrm>
            <a:off x="743463" y="5603082"/>
            <a:ext cx="440826"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8"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9"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41522555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 name="Right Arrow 14"/>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cxnSp>
        <p:nvCxnSpPr>
          <p:cNvPr id="10" name="Straight Connector 9"/>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 name="Rectangle 2"/>
          <p:cNvSpPr>
            <a:spLocks noChangeArrowheads="1"/>
          </p:cNvSpPr>
          <p:nvPr/>
        </p:nvSpPr>
        <p:spPr bwMode="auto">
          <a:xfrm>
            <a:off x="851848" y="1771936"/>
            <a:ext cx="4343400"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l"/>
            <a:r>
              <a:rPr lang="en-US" altLang="en-US" sz="2300" b="1" dirty="0">
                <a:solidFill>
                  <a:srgbClr val="E20000"/>
                </a:solidFill>
                <a:latin typeface="Liberation Sans" panose="020B0604020202020204" pitchFamily="34" charset="0"/>
              </a:rPr>
              <a:t>IFRS Practice</a:t>
            </a:r>
          </a:p>
        </p:txBody>
      </p:sp>
      <p:sp>
        <p:nvSpPr>
          <p:cNvPr id="12" name="Rectangle 8"/>
          <p:cNvSpPr>
            <a:spLocks noChangeArrowheads="1"/>
          </p:cNvSpPr>
          <p:nvPr/>
        </p:nvSpPr>
        <p:spPr bwMode="auto">
          <a:xfrm>
            <a:off x="851848" y="2292636"/>
            <a:ext cx="7772400" cy="2628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marL="1543050" indent="-457200"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25000"/>
              </a:lnSpc>
              <a:spcBef>
                <a:spcPct val="50000"/>
              </a:spcBef>
            </a:pPr>
            <a:r>
              <a:rPr lang="en-US" altLang="en-US" sz="2000" dirty="0">
                <a:latin typeface="Liberation Sans" panose="020B0604020202020204" pitchFamily="34" charset="0"/>
              </a:rPr>
              <a:t>Current assets under IFRS are listed generally:</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by importance.</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in the reverse order of their expected conversion to cash.</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by longevity.</a:t>
            </a:r>
          </a:p>
          <a:p>
            <a:pPr marL="808038" lvl="1" indent="-466725" algn="l">
              <a:lnSpc>
                <a:spcPct val="125000"/>
              </a:lnSpc>
              <a:spcBef>
                <a:spcPct val="50000"/>
              </a:spcBef>
              <a:buFontTx/>
              <a:buAutoNum type="alphaLcParenR"/>
            </a:pPr>
            <a:r>
              <a:rPr lang="en-US" altLang="en-US" sz="2000" dirty="0">
                <a:latin typeface="Liberation Sans" panose="020B0604020202020204" pitchFamily="34" charset="0"/>
              </a:rPr>
              <a:t>alphabetically</a:t>
            </a:r>
            <a:r>
              <a:rPr lang="en-US" altLang="en-US" sz="2000" dirty="0"/>
              <a:t>.</a:t>
            </a:r>
          </a:p>
        </p:txBody>
      </p:sp>
      <p:sp>
        <p:nvSpPr>
          <p:cNvPr id="14" name="Notched Right Arrow 13"/>
          <p:cNvSpPr/>
          <p:nvPr/>
        </p:nvSpPr>
        <p:spPr bwMode="auto">
          <a:xfrm>
            <a:off x="743463" y="3393744"/>
            <a:ext cx="440826"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8"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9"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244001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681038" y="5426075"/>
            <a:ext cx="7848600" cy="827919"/>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p:spPr>
        <p:txBody>
          <a:bodyPr tIns="91440" bIns="91440">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1143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10000"/>
              </a:lnSpc>
              <a:spcBef>
                <a:spcPct val="0"/>
              </a:spcBef>
              <a:buClrTx/>
              <a:buSzTx/>
              <a:buFontTx/>
              <a:buNone/>
            </a:pPr>
            <a:r>
              <a:rPr lang="en-US" altLang="en-US" sz="1900" b="0" dirty="0">
                <a:solidFill>
                  <a:schemeClr val="tx1"/>
                </a:solidFill>
                <a:latin typeface="Liberation Sans" panose="020B0604020202020204" pitchFamily="34" charset="0"/>
              </a:rPr>
              <a:t>Companies list current asset accounts in the order they expect to convert them into cash.</a:t>
            </a:r>
          </a:p>
        </p:txBody>
      </p:sp>
      <p:sp>
        <p:nvSpPr>
          <p:cNvPr id="10246" name="Text Box 9"/>
          <p:cNvSpPr txBox="1">
            <a:spLocks noChangeArrowheads="1"/>
          </p:cNvSpPr>
          <p:nvPr/>
        </p:nvSpPr>
        <p:spPr bwMode="auto">
          <a:xfrm>
            <a:off x="6975144" y="1497296"/>
            <a:ext cx="19050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2-3</a:t>
            </a:r>
          </a:p>
          <a:p>
            <a:pPr algn="r">
              <a:spcBef>
                <a:spcPct val="0"/>
              </a:spcBef>
              <a:buClrTx/>
              <a:buSzTx/>
              <a:buFontTx/>
              <a:buNone/>
            </a:pPr>
            <a:r>
              <a:rPr lang="en-US" altLang="en-US" sz="1200" b="0" dirty="0">
                <a:solidFill>
                  <a:schemeClr val="tx1"/>
                </a:solidFill>
                <a:latin typeface="Liberation Sans" panose="020B0604020202020204" pitchFamily="34" charset="0"/>
              </a:rPr>
              <a:t>Current assets section</a:t>
            </a:r>
          </a:p>
        </p:txBody>
      </p:sp>
      <p:sp>
        <p:nvSpPr>
          <p:cNvPr id="10" name="Rectangle 5"/>
          <p:cNvSpPr>
            <a:spLocks noChangeArrowheads="1"/>
          </p:cNvSpPr>
          <p:nvPr/>
        </p:nvSpPr>
        <p:spPr bwMode="auto">
          <a:xfrm>
            <a:off x="609600" y="1303360"/>
            <a:ext cx="6324600" cy="58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rgbClr val="0000A2"/>
                </a:solidFill>
                <a:latin typeface="Liberation Sans" panose="020B0604020202020204" pitchFamily="34" charset="0"/>
              </a:rPr>
              <a:t>Current Assets</a:t>
            </a: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0000A2"/>
                </a:solidFill>
                <a:latin typeface="Liberation Sans" panose="020B0604020202020204" pitchFamily="34" charset="0"/>
              </a:rPr>
              <a:t>THE CLASSIFIED BALANCE SHEET</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93625"/>
            <a:ext cx="8534400" cy="318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 name="Right Arrow 14"/>
          <p:cNvSpPr/>
          <p:nvPr/>
        </p:nvSpPr>
        <p:spPr bwMode="auto">
          <a:xfrm>
            <a:off x="533400" y="17717"/>
            <a:ext cx="8610600" cy="1997710"/>
          </a:xfrm>
          <a:prstGeom prst="rightArrow">
            <a:avLst/>
          </a:prstGeom>
          <a:gradFill flip="none" rotWithShape="1">
            <a:gsLst>
              <a:gs pos="0">
                <a:srgbClr val="5E9EFF"/>
              </a:gs>
              <a:gs pos="19000">
                <a:srgbClr val="85C2FF"/>
              </a:gs>
              <a:gs pos="19000">
                <a:srgbClr val="C4D6EB"/>
              </a:gs>
              <a:gs pos="100000">
                <a:schemeClr val="accent3"/>
              </a:gs>
              <a:gs pos="43000">
                <a:srgbClr val="E4ECF6"/>
              </a:gs>
              <a:gs pos="57000">
                <a:schemeClr val="accent3"/>
              </a:gs>
            </a:gsLst>
            <a:lin ang="5400000" scaled="0"/>
            <a:tileRect/>
          </a:gra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cxnSp>
        <p:nvCxnSpPr>
          <p:cNvPr id="10" name="Straight Connector 9"/>
          <p:cNvCxnSpPr/>
          <p:nvPr/>
        </p:nvCxnSpPr>
        <p:spPr bwMode="auto">
          <a:xfrm>
            <a:off x="908073" y="1616120"/>
            <a:ext cx="770252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 name="Rectangle 2"/>
          <p:cNvSpPr>
            <a:spLocks noChangeArrowheads="1"/>
          </p:cNvSpPr>
          <p:nvPr/>
        </p:nvSpPr>
        <p:spPr bwMode="auto">
          <a:xfrm>
            <a:off x="851848" y="1771936"/>
            <a:ext cx="4343400" cy="44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l"/>
            <a:r>
              <a:rPr lang="en-US" altLang="en-US" sz="2300" b="1" dirty="0">
                <a:solidFill>
                  <a:srgbClr val="E20000"/>
                </a:solidFill>
                <a:latin typeface="Liberation Sans" panose="020B0604020202020204" pitchFamily="34" charset="0"/>
              </a:rPr>
              <a:t>IFRS Practice</a:t>
            </a:r>
          </a:p>
        </p:txBody>
      </p:sp>
      <p:sp>
        <p:nvSpPr>
          <p:cNvPr id="12" name="Rectangle 8"/>
          <p:cNvSpPr>
            <a:spLocks noChangeArrowheads="1"/>
          </p:cNvSpPr>
          <p:nvPr/>
        </p:nvSpPr>
        <p:spPr bwMode="auto">
          <a:xfrm>
            <a:off x="851848" y="2292636"/>
            <a:ext cx="7772400" cy="43608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marL="1543050" indent="-457200"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marL="0" lvl="1" indent="0" algn="l">
              <a:lnSpc>
                <a:spcPct val="125000"/>
              </a:lnSpc>
              <a:spcBef>
                <a:spcPts val="900"/>
              </a:spcBef>
            </a:pPr>
            <a:r>
              <a:rPr lang="en-US" sz="2000" dirty="0">
                <a:latin typeface="Liberation Sans" panose="020B0604020202020204" pitchFamily="34" charset="0"/>
              </a:rPr>
              <a:t>Companies that use IFRS:</a:t>
            </a:r>
          </a:p>
          <a:p>
            <a:pPr marL="808038" lvl="1" indent="-466725" algn="l">
              <a:lnSpc>
                <a:spcPct val="125000"/>
              </a:lnSpc>
              <a:spcBef>
                <a:spcPts val="900"/>
              </a:spcBef>
              <a:buFontTx/>
              <a:buAutoNum type="alphaLcParenR"/>
            </a:pPr>
            <a:r>
              <a:rPr lang="en-US" sz="2000" dirty="0">
                <a:latin typeface="Liberation Sans" panose="020B0604020202020204" pitchFamily="34" charset="0"/>
              </a:rPr>
              <a:t>may report all their assets on the statement of financial position at fair value.</a:t>
            </a:r>
          </a:p>
          <a:p>
            <a:pPr marL="808038" lvl="1" indent="-466725" algn="l">
              <a:lnSpc>
                <a:spcPct val="125000"/>
              </a:lnSpc>
              <a:spcBef>
                <a:spcPts val="900"/>
              </a:spcBef>
              <a:buFontTx/>
              <a:buAutoNum type="alphaLcParenR"/>
            </a:pPr>
            <a:r>
              <a:rPr lang="en-US" sz="2000" dirty="0">
                <a:latin typeface="Liberation Sans" panose="020B0604020202020204" pitchFamily="34" charset="0"/>
              </a:rPr>
              <a:t>may offset assets against liabilities and show net assets and net liabilities on their statements of financial position, rather than the underlying detailed line items. </a:t>
            </a:r>
          </a:p>
          <a:p>
            <a:pPr marL="808038" lvl="1" indent="-466725" algn="l">
              <a:lnSpc>
                <a:spcPct val="125000"/>
              </a:lnSpc>
              <a:spcBef>
                <a:spcPts val="900"/>
              </a:spcBef>
              <a:buFontTx/>
              <a:buAutoNum type="alphaLcParenR"/>
            </a:pPr>
            <a:r>
              <a:rPr lang="en-US" sz="2000" dirty="0">
                <a:latin typeface="Liberation Sans" panose="020B0604020202020204" pitchFamily="34" charset="0"/>
              </a:rPr>
              <a:t>may report non-current assets before current assets on the statement of financial position.</a:t>
            </a:r>
          </a:p>
          <a:p>
            <a:pPr marL="808038" lvl="1" indent="-466725" algn="l">
              <a:lnSpc>
                <a:spcPct val="125000"/>
              </a:lnSpc>
              <a:spcBef>
                <a:spcPts val="900"/>
              </a:spcBef>
              <a:buFontTx/>
              <a:buAutoNum type="alphaLcParenR"/>
            </a:pPr>
            <a:r>
              <a:rPr lang="en-US" sz="2000" dirty="0">
                <a:latin typeface="Liberation Sans" panose="020B0604020202020204" pitchFamily="34" charset="0"/>
              </a:rPr>
              <a:t>do not have any guidelines as to what should be reported on the statement of financial position.</a:t>
            </a:r>
            <a:endParaRPr lang="en-US" altLang="en-US" sz="2000" dirty="0">
              <a:latin typeface="Liberation Sans" panose="020B0604020202020204" pitchFamily="34" charset="0"/>
            </a:endParaRPr>
          </a:p>
        </p:txBody>
      </p:sp>
      <p:sp>
        <p:nvSpPr>
          <p:cNvPr id="14" name="Notched Right Arrow 13"/>
          <p:cNvSpPr/>
          <p:nvPr/>
        </p:nvSpPr>
        <p:spPr bwMode="auto">
          <a:xfrm>
            <a:off x="743463" y="4966186"/>
            <a:ext cx="440826"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iberation Sans" panose="020B0604020202020204" pitchFamily="34" charset="0"/>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73" y="668373"/>
            <a:ext cx="928687" cy="93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053984" y="633480"/>
            <a:ext cx="5486400" cy="646331"/>
          </a:xfrm>
          <a:prstGeom prst="rect">
            <a:avLst/>
          </a:prstGeom>
          <a:noFill/>
        </p:spPr>
        <p:txBody>
          <a:bodyPr wrap="square" rtlCol="0">
            <a:spAutoFit/>
          </a:bodyPr>
          <a:lstStyle>
            <a:defPPr>
              <a:defRPr lang="en-US"/>
            </a:defPPr>
            <a:lvl1pPr algn="l">
              <a:defRPr sz="3600" b="1" i="0">
                <a:solidFill>
                  <a:srgbClr val="0000A2"/>
                </a:solidFill>
                <a:effectLst/>
                <a:latin typeface="Liberation Sans" panose="020B0604020202020204" pitchFamily="34" charset="0"/>
              </a:defRPr>
            </a:lvl1pPr>
            <a:lvl2pPr algn="l">
              <a:defRPr sz="2800" b="1" i="1">
                <a:solidFill>
                  <a:srgbClr val="BC0000"/>
                </a:solidFill>
                <a:effectLst>
                  <a:outerShdw blurRad="38100" dist="38100" dir="2700000" algn="tl">
                    <a:srgbClr val="000000">
                      <a:alpha val="43137"/>
                    </a:srgbClr>
                  </a:outerShdw>
                </a:effectLst>
              </a:defRPr>
            </a:lvl2pPr>
            <a:lvl3pPr algn="l">
              <a:defRPr sz="2800" b="1" i="1">
                <a:solidFill>
                  <a:srgbClr val="BC0000"/>
                </a:solidFill>
                <a:effectLst>
                  <a:outerShdw blurRad="38100" dist="38100" dir="2700000" algn="tl">
                    <a:srgbClr val="000000">
                      <a:alpha val="43137"/>
                    </a:srgbClr>
                  </a:outerShdw>
                </a:effectLst>
              </a:defRPr>
            </a:lvl3pPr>
            <a:lvl4pPr algn="l">
              <a:defRPr sz="2800" b="1" i="1">
                <a:solidFill>
                  <a:srgbClr val="BC0000"/>
                </a:solidFill>
                <a:effectLst>
                  <a:outerShdw blurRad="38100" dist="38100" dir="2700000" algn="tl">
                    <a:srgbClr val="000000">
                      <a:alpha val="43137"/>
                    </a:srgbClr>
                  </a:outerShdw>
                </a:effectLst>
              </a:defRPr>
            </a:lvl4pPr>
            <a:lvl5pPr algn="l">
              <a:defRPr sz="2800" b="1" i="1">
                <a:solidFill>
                  <a:srgbClr val="BC0000"/>
                </a:solidFill>
                <a:effectLst>
                  <a:outerShdw blurRad="38100" dist="38100" dir="2700000" algn="tl">
                    <a:srgbClr val="000000">
                      <a:alpha val="43137"/>
                    </a:srgbClr>
                  </a:outerShdw>
                </a:effectLst>
              </a:defRPr>
            </a:lvl5pPr>
            <a:lvl6pPr>
              <a:defRPr sz="2800" b="1" i="1">
                <a:solidFill>
                  <a:srgbClr val="BC0000"/>
                </a:solidFill>
                <a:effectLst>
                  <a:outerShdw blurRad="38100" dist="38100" dir="2700000" algn="tl">
                    <a:srgbClr val="000000">
                      <a:alpha val="43137"/>
                    </a:srgbClr>
                  </a:outerShdw>
                </a:effectLst>
              </a:defRPr>
            </a:lvl6pPr>
            <a:lvl7pPr>
              <a:defRPr sz="2800" b="1" i="1">
                <a:solidFill>
                  <a:srgbClr val="BC0000"/>
                </a:solidFill>
                <a:effectLst>
                  <a:outerShdw blurRad="38100" dist="38100" dir="2700000" algn="tl">
                    <a:srgbClr val="000000">
                      <a:alpha val="43137"/>
                    </a:srgbClr>
                  </a:outerShdw>
                </a:effectLst>
              </a:defRPr>
            </a:lvl7pPr>
            <a:lvl8pPr>
              <a:defRPr sz="2800" b="1" i="1">
                <a:solidFill>
                  <a:srgbClr val="BC0000"/>
                </a:solidFill>
                <a:effectLst>
                  <a:outerShdw blurRad="38100" dist="38100" dir="2700000" algn="tl">
                    <a:srgbClr val="000000">
                      <a:alpha val="43137"/>
                    </a:srgbClr>
                  </a:outerShdw>
                </a:effectLst>
              </a:defRPr>
            </a:lvl8pPr>
            <a:lvl9pPr>
              <a:defRPr sz="2800" b="1" i="1">
                <a:solidFill>
                  <a:srgbClr val="BC0000"/>
                </a:solidFill>
                <a:effectLst>
                  <a:outerShdw blurRad="38100" dist="38100" dir="2700000" algn="tl">
                    <a:srgbClr val="000000">
                      <a:alpha val="43137"/>
                    </a:srgbClr>
                  </a:outerShdw>
                </a:effectLst>
              </a:defRPr>
            </a:lvl9pPr>
          </a:lstStyle>
          <a:p>
            <a:r>
              <a:rPr lang="en-US" dirty="0">
                <a:solidFill>
                  <a:schemeClr val="tx2">
                    <a:lumMod val="50000"/>
                  </a:schemeClr>
                </a:solidFill>
              </a:rPr>
              <a:t>A Look at IFRS</a:t>
            </a:r>
          </a:p>
        </p:txBody>
      </p:sp>
      <p:sp>
        <p:nvSpPr>
          <p:cNvPr id="18" name="Rectangle 8"/>
          <p:cNvSpPr>
            <a:spLocks noChangeArrowheads="1"/>
          </p:cNvSpPr>
          <p:nvPr/>
        </p:nvSpPr>
        <p:spPr bwMode="auto">
          <a:xfrm rot="5400000">
            <a:off x="-2735262" y="2979737"/>
            <a:ext cx="64008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marL="514350"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19" name="Rectangle 9"/>
          <p:cNvSpPr>
            <a:spLocks noChangeArrowheads="1"/>
          </p:cNvSpPr>
          <p:nvPr/>
        </p:nvSpPr>
        <p:spPr bwMode="auto">
          <a:xfrm rot="5400000">
            <a:off x="388938" y="6561137"/>
            <a:ext cx="152400" cy="441325"/>
          </a:xfrm>
          <a:prstGeom prst="rect">
            <a:avLst/>
          </a:prstGeom>
          <a:solidFill>
            <a:srgbClr val="005C8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286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3000" dirty="0">
              <a:solidFill>
                <a:schemeClr val="bg1"/>
              </a:solidFill>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4 </a:t>
            </a:r>
          </a:p>
        </p:txBody>
      </p:sp>
    </p:spTree>
    <p:extLst>
      <p:ext uri="{BB962C8B-B14F-4D97-AF65-F5344CB8AC3E}">
        <p14:creationId xmlns:p14="http://schemas.microsoft.com/office/powerpoint/2010/main" val="9774948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2016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a:solidFill>
                  <a:schemeClr val="tx2">
                    <a:lumMod val="50000"/>
                  </a:schemeClr>
                </a:solidFill>
                <a:effectLst/>
                <a:latin typeface="Liberation Sans" panose="020B0604020202020204" pitchFamily="34" charset="0"/>
              </a:rPr>
              <a:t>COPYRIGHT</a:t>
            </a: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170158473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09600" y="1926608"/>
            <a:ext cx="8001000" cy="4114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Cash, and other resources that are reasonably expected to be realized in cash or sold or consumed in the business within one year or the operating cycle, are called:</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Current assets.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Intangible assets.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Long-term investments.</a:t>
            </a:r>
          </a:p>
          <a:p>
            <a:pPr marL="804863" lvl="1" indent="-463550"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Property, plant, and equipment.</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a:solidFill>
                  <a:srgbClr val="E20000"/>
                </a:solidFill>
                <a:effectLst/>
                <a:latin typeface="Liberation Sans" panose="020B0604020202020204" pitchFamily="34" charset="0"/>
              </a:rPr>
              <a:t>Review Question</a:t>
            </a:r>
          </a:p>
        </p:txBody>
      </p:sp>
      <p:sp>
        <p:nvSpPr>
          <p:cNvPr id="12" name="Notched Right Arrow 11"/>
          <p:cNvSpPr/>
          <p:nvPr/>
        </p:nvSpPr>
        <p:spPr bwMode="auto">
          <a:xfrm>
            <a:off x="326408" y="34915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1 </a:t>
            </a:r>
          </a:p>
        </p:txBody>
      </p:sp>
      <p:sp>
        <p:nvSpPr>
          <p:cNvPr id="12292" name="Text Box 4"/>
          <p:cNvSpPr txBox="1">
            <a:spLocks noChangeArrowheads="1"/>
          </p:cNvSpPr>
          <p:nvPr/>
        </p:nvSpPr>
        <p:spPr bwMode="auto">
          <a:xfrm>
            <a:off x="609600" y="1930423"/>
            <a:ext cx="8153400" cy="2787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14000"/>
              </a:lnSpc>
              <a:spcBef>
                <a:spcPts val="1200"/>
              </a:spcBef>
              <a:buClr>
                <a:srgbClr val="C80000"/>
              </a:buClr>
              <a:buSzPct val="80000"/>
              <a:buFont typeface="Wingdings" pitchFamily="2" charset="2"/>
              <a:buChar char="u"/>
            </a:pPr>
            <a:r>
              <a:rPr lang="en-US" altLang="en-US" sz="2300" dirty="0">
                <a:solidFill>
                  <a:srgbClr val="000000"/>
                </a:solidFill>
                <a:latin typeface="Liberation Sans" panose="020B0604020202020204" pitchFamily="34" charset="0"/>
              </a:rPr>
              <a:t>Investments in stocks and bonds</a:t>
            </a:r>
            <a:r>
              <a:rPr lang="en-US" altLang="en-US" sz="2300" b="0" dirty="0">
                <a:solidFill>
                  <a:srgbClr val="000000"/>
                </a:solidFill>
                <a:latin typeface="Liberation Sans" panose="020B0604020202020204" pitchFamily="34" charset="0"/>
              </a:rPr>
              <a:t> of other corporations that are held for more than one year. </a:t>
            </a:r>
          </a:p>
          <a:p>
            <a:pPr lvl="1">
              <a:lnSpc>
                <a:spcPct val="114000"/>
              </a:lnSpc>
              <a:spcBef>
                <a:spcPts val="1200"/>
              </a:spcBef>
              <a:buClr>
                <a:srgbClr val="C80000"/>
              </a:buClr>
              <a:buSzPct val="80000"/>
              <a:buFont typeface="Wingdings" pitchFamily="2" charset="2"/>
              <a:buChar char="u"/>
            </a:pPr>
            <a:r>
              <a:rPr lang="en-US" altLang="en-US" sz="2300" dirty="0">
                <a:solidFill>
                  <a:srgbClr val="000000"/>
                </a:solidFill>
                <a:latin typeface="Liberation Sans" panose="020B0604020202020204" pitchFamily="34" charset="0"/>
              </a:rPr>
              <a:t>Long-term assets</a:t>
            </a:r>
            <a:r>
              <a:rPr lang="en-US" altLang="en-US" sz="2300" b="0" dirty="0">
                <a:solidFill>
                  <a:srgbClr val="000000"/>
                </a:solidFill>
                <a:latin typeface="Liberation Sans" panose="020B0604020202020204" pitchFamily="34" charset="0"/>
              </a:rPr>
              <a:t> such as land or buildings that a company is </a:t>
            </a:r>
            <a:r>
              <a:rPr lang="en-US" altLang="en-US" sz="2300" dirty="0">
                <a:solidFill>
                  <a:srgbClr val="000000"/>
                </a:solidFill>
                <a:latin typeface="Liberation Sans" panose="020B0604020202020204" pitchFamily="34" charset="0"/>
              </a:rPr>
              <a:t>not currently</a:t>
            </a:r>
            <a:r>
              <a:rPr lang="en-US" altLang="en-US" sz="2300" b="0" dirty="0">
                <a:solidFill>
                  <a:srgbClr val="000000"/>
                </a:solidFill>
                <a:latin typeface="Liberation Sans" panose="020B0604020202020204" pitchFamily="34" charset="0"/>
              </a:rPr>
              <a:t> using in its operating activities.</a:t>
            </a:r>
          </a:p>
          <a:p>
            <a:pPr lvl="1">
              <a:lnSpc>
                <a:spcPct val="114000"/>
              </a:lnSpc>
              <a:spcBef>
                <a:spcPts val="1200"/>
              </a:spcBef>
              <a:buClr>
                <a:srgbClr val="C80000"/>
              </a:buClr>
              <a:buSzPct val="80000"/>
              <a:buFont typeface="Wingdings" pitchFamily="2" charset="2"/>
              <a:buChar char="u"/>
            </a:pPr>
            <a:r>
              <a:rPr lang="en-US" altLang="en-US" sz="2300" dirty="0">
                <a:solidFill>
                  <a:srgbClr val="000000"/>
                </a:solidFill>
                <a:latin typeface="Liberation Sans" panose="020B0604020202020204" pitchFamily="34" charset="0"/>
              </a:rPr>
              <a:t>Long-term notes receivable</a:t>
            </a:r>
            <a:r>
              <a:rPr lang="en-US" altLang="en-US" sz="2300" b="0" dirty="0">
                <a:solidFill>
                  <a:srgbClr val="000000"/>
                </a:solidFill>
                <a:latin typeface="Liberation Sans" panose="020B0604020202020204" pitchFamily="34" charset="0"/>
              </a:rPr>
              <a:t>.</a:t>
            </a:r>
          </a:p>
        </p:txBody>
      </p:sp>
      <p:sp>
        <p:nvSpPr>
          <p:cNvPr id="12293" name="Rectangle 5"/>
          <p:cNvSpPr>
            <a:spLocks noChangeArrowheads="1"/>
          </p:cNvSpPr>
          <p:nvPr/>
        </p:nvSpPr>
        <p:spPr bwMode="auto">
          <a:xfrm>
            <a:off x="609600" y="1303360"/>
            <a:ext cx="6324600" cy="545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30000"/>
              </a:spcBef>
              <a:buSzPct val="80000"/>
            </a:pPr>
            <a:r>
              <a:rPr lang="en-US" altLang="en-US" sz="2800" b="1" dirty="0">
                <a:solidFill>
                  <a:schemeClr val="tx2">
                    <a:lumMod val="50000"/>
                  </a:schemeClr>
                </a:solidFill>
                <a:latin typeface="Liberation Sans" panose="020B0604020202020204" pitchFamily="34" charset="0"/>
              </a:rPr>
              <a:t>Long-Term Investments</a:t>
            </a: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50000"/>
                  </a:schemeClr>
                </a:solidFill>
                <a:latin typeface="Liberation Sans" panose="020B0604020202020204" pitchFamily="34" charset="0"/>
              </a:rPr>
              <a:t>THE CLASSIFIED BALANCE SHEET</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35" y="5051070"/>
            <a:ext cx="7315201" cy="1490020"/>
          </a:xfrm>
          <a:prstGeom prst="rect">
            <a:avLst/>
          </a:prstGeom>
          <a:noFill/>
          <a:ln w="1905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5916304" y="4528784"/>
            <a:ext cx="2479344"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latin typeface="Liberation Sans" panose="020B0604020202020204" pitchFamily="34" charset="0"/>
              </a:rPr>
              <a:t>ILLUSTRATION 2-4</a:t>
            </a:r>
          </a:p>
          <a:p>
            <a:pPr algn="r"/>
            <a:r>
              <a:rPr lang="en-US" sz="1200" dirty="0">
                <a:latin typeface="Liberation Sans" panose="020B0604020202020204" pitchFamily="34" charset="0"/>
              </a:rPr>
              <a:t>Long-term investments section</a:t>
            </a:r>
          </a:p>
        </p:txBody>
      </p:sp>
    </p:spTree>
  </p:cSld>
  <p:clrMapOvr>
    <a:masterClrMapping/>
  </p:clrMapOvr>
  <p:transition>
    <p:wipe dir="r"/>
  </p:transition>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17393</TotalTime>
  <Pages>43</Pages>
  <Words>3712</Words>
  <Application>Microsoft Office PowerPoint</Application>
  <PresentationFormat>On-screen Show (4:3)</PresentationFormat>
  <Paragraphs>535</Paragraphs>
  <Slides>71</Slides>
  <Notes>67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Comic Sans MS</vt:lpstr>
      <vt:lpstr>Iskoola Pota</vt:lpstr>
      <vt:lpstr>Liberation Sans</vt:lpstr>
      <vt:lpstr>open sans</vt:lpstr>
      <vt:lpstr>Times New Roman</vt:lpstr>
      <vt:lpstr>Wingdings</vt:lpstr>
      <vt:lpstr>movnglnc</vt:lpstr>
      <vt:lpstr>PowerPoint Presentation</vt:lpstr>
      <vt:lpstr>CHAPTER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robert wehmann</cp:lastModifiedBy>
  <cp:revision>1811</cp:revision>
  <cp:lastPrinted>2018-10-09T11:38:50Z</cp:lastPrinted>
  <dcterms:created xsi:type="dcterms:W3CDTF">1997-03-28T18:03:02Z</dcterms:created>
  <dcterms:modified xsi:type="dcterms:W3CDTF">2019-10-07T16:47:06Z</dcterms:modified>
</cp:coreProperties>
</file>