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Lato" charset="0"/>
      <p:regular r:id="rId24"/>
      <p:bold r:id="rId25"/>
      <p:italic r:id="rId26"/>
      <p:boldItalic r:id="rId27"/>
    </p:embeddedFont>
    <p:embeddedFont>
      <p:font typeface="Raleway"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76953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dk2"/>
                </a:solidFill>
                <a:latin typeface="Lato"/>
                <a:ea typeface="Lato"/>
                <a:cs typeface="Lato"/>
                <a:sym typeface="Lato"/>
              </a:rPr>
              <a:t>‹#›</a:t>
            </a:fld>
            <a:endParaRPr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749100" y="630225"/>
            <a:ext cx="5954100" cy="154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6000"/>
              <a:t>Alcohol</a:t>
            </a:r>
            <a:endParaRPr sz="6000"/>
          </a:p>
        </p:txBody>
      </p:sp>
      <p:sp>
        <p:nvSpPr>
          <p:cNvPr id="73" name="Shape 73"/>
          <p:cNvSpPr txBox="1">
            <a:spLocks noGrp="1"/>
          </p:cNvSpPr>
          <p:nvPr>
            <p:ph type="subTitle" idx="1"/>
          </p:nvPr>
        </p:nvSpPr>
        <p:spPr>
          <a:xfrm>
            <a:off x="165175" y="1404050"/>
            <a:ext cx="8837100" cy="3221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b="1" u="sng"/>
              <a:t>Ethanol</a:t>
            </a:r>
            <a:r>
              <a:rPr lang="en" sz="3000"/>
              <a:t>- Pure form of alcohol found in beverages.</a:t>
            </a:r>
            <a:endParaRPr sz="3000"/>
          </a:p>
          <a:p>
            <a:pPr marL="0" lvl="0" indent="0">
              <a:spcBef>
                <a:spcPts val="0"/>
              </a:spcBef>
              <a:spcAft>
                <a:spcPts val="0"/>
              </a:spcAft>
              <a:buNone/>
            </a:pPr>
            <a:r>
              <a:rPr lang="en" sz="3000"/>
              <a:t>7 calories per gram….</a:t>
            </a:r>
            <a:endParaRPr sz="3000"/>
          </a:p>
          <a:p>
            <a:pPr marL="0" lvl="0" indent="0">
              <a:spcBef>
                <a:spcPts val="0"/>
              </a:spcBef>
              <a:spcAft>
                <a:spcPts val="0"/>
              </a:spcAft>
              <a:buNone/>
            </a:pPr>
            <a:endParaRPr sz="3000"/>
          </a:p>
          <a:p>
            <a:pPr marL="0" lvl="0" indent="0">
              <a:spcBef>
                <a:spcPts val="0"/>
              </a:spcBef>
              <a:spcAft>
                <a:spcPts val="0"/>
              </a:spcAft>
              <a:buNone/>
            </a:pPr>
            <a:r>
              <a:rPr lang="en" sz="3000"/>
              <a:t>Blood Alcohol Concentration (BAC)</a:t>
            </a:r>
            <a:endParaRPr sz="3000"/>
          </a:p>
          <a:p>
            <a:pPr marL="457200" lvl="0" indent="-419100" rtl="0">
              <a:spcBef>
                <a:spcPts val="0"/>
              </a:spcBef>
              <a:spcAft>
                <a:spcPts val="0"/>
              </a:spcAft>
              <a:buSzPts val="3000"/>
              <a:buChar char="❖"/>
            </a:pPr>
            <a:r>
              <a:rPr lang="en" sz="3000"/>
              <a:t>How much alcohol is in the blood</a:t>
            </a:r>
            <a:endParaRPr sz="3000"/>
          </a:p>
          <a:p>
            <a:pPr marL="457200" lvl="0" indent="-419100">
              <a:spcBef>
                <a:spcPts val="0"/>
              </a:spcBef>
              <a:spcAft>
                <a:spcPts val="0"/>
              </a:spcAft>
              <a:buSzPts val="3000"/>
              <a:buChar char="❖"/>
            </a:pPr>
            <a:r>
              <a:rPr lang="en" sz="3000"/>
              <a:t>Alcohol is replacing the water in your blood</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0" y="863275"/>
            <a:ext cx="9144000" cy="3627600"/>
          </a:xfrm>
          <a:prstGeom prst="rect">
            <a:avLst/>
          </a:prstGeom>
        </p:spPr>
        <p:txBody>
          <a:bodyPr spcFirstLastPara="1" wrap="square" lIns="91425" tIns="91425" rIns="91425" bIns="91425" anchor="t" anchorCtr="0">
            <a:noAutofit/>
          </a:bodyPr>
          <a:lstStyle/>
          <a:p>
            <a:pPr marL="457200" lvl="0" indent="-400050" rtl="0">
              <a:spcBef>
                <a:spcPts val="0"/>
              </a:spcBef>
              <a:spcAft>
                <a:spcPts val="0"/>
              </a:spcAft>
              <a:buSzPts val="2700"/>
              <a:buAutoNum type="arabicPeriod"/>
            </a:pPr>
            <a:r>
              <a:rPr lang="en" sz="2700"/>
              <a:t>What does BAC stand for?</a:t>
            </a:r>
            <a:endParaRPr sz="2700"/>
          </a:p>
          <a:p>
            <a:pPr marL="457200" lvl="0" indent="-400050" rtl="0">
              <a:spcBef>
                <a:spcPts val="0"/>
              </a:spcBef>
              <a:spcAft>
                <a:spcPts val="0"/>
              </a:spcAft>
              <a:buSzPts val="2700"/>
              <a:buAutoNum type="arabicPeriod"/>
            </a:pPr>
            <a:r>
              <a:rPr lang="en" sz="2700"/>
              <a:t>The only thing that sobers a person up is…</a:t>
            </a:r>
            <a:endParaRPr sz="2700"/>
          </a:p>
          <a:p>
            <a:pPr marL="457200" lvl="0" indent="-400050" rtl="0">
              <a:spcBef>
                <a:spcPts val="0"/>
              </a:spcBef>
              <a:spcAft>
                <a:spcPts val="0"/>
              </a:spcAft>
              <a:buSzPts val="2700"/>
              <a:buAutoNum type="arabicPeriod"/>
            </a:pPr>
            <a:r>
              <a:rPr lang="en" sz="2700"/>
              <a:t>How much alcohol can your liver oxidize per hour?</a:t>
            </a:r>
            <a:endParaRPr sz="2700"/>
          </a:p>
          <a:p>
            <a:pPr marL="457200" lvl="0" indent="-400050" rtl="0">
              <a:spcBef>
                <a:spcPts val="0"/>
              </a:spcBef>
              <a:spcAft>
                <a:spcPts val="0"/>
              </a:spcAft>
              <a:buSzPts val="2700"/>
              <a:buAutoNum type="arabicPeriod"/>
            </a:pPr>
            <a:r>
              <a:rPr lang="en" sz="2700"/>
              <a:t>List 3 factors that affect your BAC.</a:t>
            </a:r>
            <a:endParaRPr sz="2700"/>
          </a:p>
          <a:p>
            <a:pPr marL="457200" lvl="0" indent="-400050" rtl="0">
              <a:spcBef>
                <a:spcPts val="0"/>
              </a:spcBef>
              <a:spcAft>
                <a:spcPts val="0"/>
              </a:spcAft>
              <a:buSzPts val="2700"/>
              <a:buAutoNum type="arabicPeriod"/>
            </a:pPr>
            <a:r>
              <a:rPr lang="en" sz="2700"/>
              <a:t>How many ounces of beer, equals how many ounces of wine, equals how many ounces of liquor?</a:t>
            </a:r>
            <a:endParaRPr sz="2700"/>
          </a:p>
          <a:p>
            <a:pPr marL="457200" lvl="0" indent="-400050" rtl="0">
              <a:spcBef>
                <a:spcPts val="0"/>
              </a:spcBef>
              <a:spcAft>
                <a:spcPts val="0"/>
              </a:spcAft>
              <a:buSzPts val="2700"/>
              <a:buAutoNum type="arabicPeriod"/>
            </a:pPr>
            <a:r>
              <a:rPr lang="en" sz="2700"/>
              <a:t>What organ is responsible for oxidizing alcohol?</a:t>
            </a:r>
            <a:endParaRPr sz="2700"/>
          </a:p>
          <a:p>
            <a:pPr marL="457200" lvl="0" indent="-400050" rtl="0">
              <a:spcBef>
                <a:spcPts val="0"/>
              </a:spcBef>
              <a:spcAft>
                <a:spcPts val="0"/>
              </a:spcAft>
              <a:buSzPts val="2700"/>
              <a:buAutoNum type="arabicPeriod"/>
            </a:pPr>
            <a:r>
              <a:rPr lang="en" sz="2700"/>
              <a:t>What year was the drinking age of 21 set in every state?</a:t>
            </a:r>
            <a:endParaRPr sz="2700"/>
          </a:p>
        </p:txBody>
      </p:sp>
      <p:sp>
        <p:nvSpPr>
          <p:cNvPr id="130" name="Shape 130"/>
          <p:cNvSpPr txBox="1">
            <a:spLocks noGrp="1"/>
          </p:cNvSpPr>
          <p:nvPr>
            <p:ph type="title"/>
          </p:nvPr>
        </p:nvSpPr>
        <p:spPr>
          <a:xfrm>
            <a:off x="276300" y="293625"/>
            <a:ext cx="8591400" cy="711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“Do Now”</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51100" y="380225"/>
            <a:ext cx="8580600" cy="635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t>Binge Drinking</a:t>
            </a:r>
            <a:endParaRPr sz="4800"/>
          </a:p>
        </p:txBody>
      </p:sp>
      <p:sp>
        <p:nvSpPr>
          <p:cNvPr id="136" name="Shape 136"/>
          <p:cNvSpPr txBox="1">
            <a:spLocks noGrp="1"/>
          </p:cNvSpPr>
          <p:nvPr>
            <p:ph type="body" idx="1"/>
          </p:nvPr>
        </p:nvSpPr>
        <p:spPr>
          <a:xfrm>
            <a:off x="-100" y="1185300"/>
            <a:ext cx="9144000" cy="34035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b="1"/>
              <a:t>Men</a:t>
            </a:r>
            <a:r>
              <a:rPr lang="en" sz="2400"/>
              <a:t> consuming </a:t>
            </a:r>
            <a:r>
              <a:rPr lang="en" sz="2400" b="1"/>
              <a:t>5 </a:t>
            </a:r>
            <a:r>
              <a:rPr lang="en" sz="2400"/>
              <a:t>or more alcoholic drinks, or </a:t>
            </a:r>
            <a:r>
              <a:rPr lang="en" sz="2400" b="1"/>
              <a:t>women</a:t>
            </a:r>
            <a:r>
              <a:rPr lang="en" sz="2400"/>
              <a:t> consuming </a:t>
            </a:r>
            <a:r>
              <a:rPr lang="en" sz="2400" b="1"/>
              <a:t>4</a:t>
            </a:r>
            <a:r>
              <a:rPr lang="en" sz="2400"/>
              <a:t> or more alcoholic drinks in a short period of time.</a:t>
            </a:r>
            <a:endParaRPr sz="2400"/>
          </a:p>
          <a:p>
            <a:pPr marL="457200" lvl="0" indent="-381000" rtl="0">
              <a:spcBef>
                <a:spcPts val="0"/>
              </a:spcBef>
              <a:spcAft>
                <a:spcPts val="0"/>
              </a:spcAft>
              <a:buSzPts val="2400"/>
              <a:buChar char="★"/>
            </a:pPr>
            <a:r>
              <a:rPr lang="en" sz="2400"/>
              <a:t>Binge drinkers are 14 times more likely to drive drunk.</a:t>
            </a:r>
            <a:endParaRPr sz="2400"/>
          </a:p>
          <a:p>
            <a:pPr marL="457200" lvl="0" indent="-381000" rtl="0">
              <a:spcBef>
                <a:spcPts val="0"/>
              </a:spcBef>
              <a:spcAft>
                <a:spcPts val="0"/>
              </a:spcAft>
              <a:buSzPts val="2400"/>
              <a:buChar char="★"/>
            </a:pPr>
            <a:r>
              <a:rPr lang="en" sz="2400"/>
              <a:t>Binge drinkers are at a higher risk for STDS  and pregnancy.</a:t>
            </a:r>
            <a:endParaRPr sz="2400"/>
          </a:p>
          <a:p>
            <a:pPr marL="457200" lvl="0" indent="-381000" rtl="0">
              <a:spcBef>
                <a:spcPts val="0"/>
              </a:spcBef>
              <a:spcAft>
                <a:spcPts val="0"/>
              </a:spcAft>
              <a:buSzPts val="2400"/>
              <a:buChar char="★"/>
            </a:pPr>
            <a:r>
              <a:rPr lang="en" sz="2400"/>
              <a:t>1 in 6 US adults binge drink.</a:t>
            </a:r>
            <a:endParaRPr sz="2400"/>
          </a:p>
          <a:p>
            <a:pPr marL="457200" lvl="0" indent="-381000" rtl="0">
              <a:spcBef>
                <a:spcPts val="0"/>
              </a:spcBef>
              <a:spcAft>
                <a:spcPts val="0"/>
              </a:spcAft>
              <a:buSzPts val="2400"/>
              <a:buChar char="★"/>
            </a:pPr>
            <a:r>
              <a:rPr lang="en" sz="2400"/>
              <a:t> Binge drinkers are 60% more likely to have liver related disease.</a:t>
            </a:r>
            <a:endParaRPr sz="2400"/>
          </a:p>
          <a:p>
            <a:pPr marL="457200" lvl="0" indent="-381000">
              <a:spcBef>
                <a:spcPts val="0"/>
              </a:spcBef>
              <a:spcAft>
                <a:spcPts val="0"/>
              </a:spcAft>
              <a:buSzPts val="2400"/>
              <a:buChar char="★"/>
            </a:pPr>
            <a:r>
              <a:rPr lang="en" sz="2400"/>
              <a:t>80,000 deaths a year in the US are due to the result of binge drinking.</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3475" y="636950"/>
            <a:ext cx="4438200" cy="58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800"/>
              <a:t>At The Bell Assignment”</a:t>
            </a:r>
            <a:endParaRPr sz="2800"/>
          </a:p>
        </p:txBody>
      </p:sp>
      <p:sp>
        <p:nvSpPr>
          <p:cNvPr id="142" name="Shape 142"/>
          <p:cNvSpPr txBox="1">
            <a:spLocks noGrp="1"/>
          </p:cNvSpPr>
          <p:nvPr>
            <p:ph type="body" idx="1"/>
          </p:nvPr>
        </p:nvSpPr>
        <p:spPr>
          <a:xfrm>
            <a:off x="178200" y="1363125"/>
            <a:ext cx="8965800" cy="3092400"/>
          </a:xfrm>
          <a:prstGeom prst="rect">
            <a:avLst/>
          </a:prstGeom>
        </p:spPr>
        <p:txBody>
          <a:bodyPr spcFirstLastPara="1" wrap="square" lIns="91425" tIns="91425" rIns="91425" bIns="91425" anchor="t" anchorCtr="0">
            <a:noAutofit/>
          </a:bodyPr>
          <a:lstStyle/>
          <a:p>
            <a:pPr marL="457200" lvl="0" indent="-381000" rtl="0">
              <a:lnSpc>
                <a:spcPct val="100000"/>
              </a:lnSpc>
              <a:spcBef>
                <a:spcPts val="0"/>
              </a:spcBef>
              <a:spcAft>
                <a:spcPts val="0"/>
              </a:spcAft>
              <a:buSzPts val="2400"/>
              <a:buAutoNum type="arabicPeriod"/>
            </a:pPr>
            <a:r>
              <a:rPr lang="en" sz="2400"/>
              <a:t>What is the name of the law that minors are in violation of when they are caught with any amount of alcohol in their system or possession?</a:t>
            </a:r>
            <a:endParaRPr sz="2400"/>
          </a:p>
          <a:p>
            <a:pPr marL="457200" lvl="0" indent="-381000" rtl="0">
              <a:lnSpc>
                <a:spcPct val="100000"/>
              </a:lnSpc>
              <a:spcBef>
                <a:spcPts val="0"/>
              </a:spcBef>
              <a:spcAft>
                <a:spcPts val="0"/>
              </a:spcAft>
              <a:buSzPts val="2400"/>
              <a:buAutoNum type="arabicPeriod"/>
            </a:pPr>
            <a:r>
              <a:rPr lang="en" sz="2400"/>
              <a:t>How many drinks for a man, and how many for a woman in a short period of time would classify as binge drinking?</a:t>
            </a:r>
            <a:endParaRPr sz="2400"/>
          </a:p>
          <a:p>
            <a:pPr marL="457200" lvl="0" indent="-381000" rtl="0">
              <a:lnSpc>
                <a:spcPct val="100000"/>
              </a:lnSpc>
              <a:spcBef>
                <a:spcPts val="0"/>
              </a:spcBef>
              <a:spcAft>
                <a:spcPts val="0"/>
              </a:spcAft>
              <a:buSzPts val="2400"/>
              <a:buAutoNum type="arabicPeriod"/>
            </a:pPr>
            <a:r>
              <a:rPr lang="en" sz="2400"/>
              <a:t>Alcohol ________________ into your bloodstream.</a:t>
            </a:r>
            <a:endParaRPr sz="2400"/>
          </a:p>
          <a:p>
            <a:pPr marL="457200" lvl="0" indent="-381000" rtl="0">
              <a:lnSpc>
                <a:spcPct val="100000"/>
              </a:lnSpc>
              <a:spcBef>
                <a:spcPts val="0"/>
              </a:spcBef>
              <a:spcAft>
                <a:spcPts val="0"/>
              </a:spcAft>
              <a:buSzPts val="2400"/>
              <a:buAutoNum type="arabicPeriod"/>
            </a:pPr>
            <a:r>
              <a:rPr lang="en" sz="2400"/>
              <a:t>Pure form of alcohol found in beverages is called…..</a:t>
            </a:r>
            <a:endParaRPr sz="2400"/>
          </a:p>
          <a:p>
            <a:pPr marL="457200" lvl="0" indent="-381000">
              <a:lnSpc>
                <a:spcPct val="100000"/>
              </a:lnSpc>
              <a:spcBef>
                <a:spcPts val="0"/>
              </a:spcBef>
              <a:spcAft>
                <a:spcPts val="0"/>
              </a:spcAft>
              <a:buSzPts val="2400"/>
              <a:buAutoNum type="arabicPeriod"/>
            </a:pPr>
            <a:r>
              <a:rPr lang="en" sz="2400"/>
              <a:t>90% of alcohol is metabolized by the liver, how does your body eliminate the other 10% (</a:t>
            </a:r>
            <a:r>
              <a:rPr lang="en" sz="2400" i="1"/>
              <a:t>Hint:</a:t>
            </a:r>
            <a:r>
              <a:rPr lang="en" sz="2400"/>
              <a:t> 3 things)</a:t>
            </a:r>
            <a:endParaRPr sz="2400"/>
          </a:p>
        </p:txBody>
      </p:sp>
      <p:pic>
        <p:nvPicPr>
          <p:cNvPr id="143" name="Shape 143"/>
          <p:cNvPicPr preferRelativeResize="0"/>
          <p:nvPr/>
        </p:nvPicPr>
        <p:blipFill>
          <a:blip r:embed="rId3">
            <a:alphaModFix/>
          </a:blip>
          <a:stretch>
            <a:fillRect/>
          </a:stretch>
        </p:blipFill>
        <p:spPr>
          <a:xfrm>
            <a:off x="4386375" y="499075"/>
            <a:ext cx="4525875" cy="864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body" idx="4294967295"/>
          </p:nvPr>
        </p:nvSpPr>
        <p:spPr>
          <a:xfrm>
            <a:off x="214600" y="130500"/>
            <a:ext cx="2744100" cy="48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t>Moderate</a:t>
            </a:r>
            <a:endParaRPr sz="2400" b="1" u="sng"/>
          </a:p>
          <a:p>
            <a:pPr marL="457200" lvl="0" indent="-355600" rtl="0">
              <a:spcBef>
                <a:spcPts val="1600"/>
              </a:spcBef>
              <a:spcAft>
                <a:spcPts val="0"/>
              </a:spcAft>
              <a:buSzPts val="2000"/>
              <a:buChar char="❏"/>
            </a:pPr>
            <a:r>
              <a:rPr lang="en" sz="2000" b="1"/>
              <a:t>Every once and awhile</a:t>
            </a:r>
            <a:endParaRPr sz="2000" b="1"/>
          </a:p>
          <a:p>
            <a:pPr marL="457200" lvl="0" indent="-355600" rtl="0">
              <a:spcBef>
                <a:spcPts val="0"/>
              </a:spcBef>
              <a:spcAft>
                <a:spcPts val="0"/>
              </a:spcAft>
              <a:buSzPts val="2000"/>
              <a:buChar char="❏"/>
            </a:pPr>
            <a:r>
              <a:rPr lang="en" sz="2000" b="1"/>
              <a:t>Controlled</a:t>
            </a:r>
            <a:endParaRPr sz="2000" b="1"/>
          </a:p>
          <a:p>
            <a:pPr marL="457200" lvl="0" indent="-355600" rtl="0">
              <a:spcBef>
                <a:spcPts val="0"/>
              </a:spcBef>
              <a:spcAft>
                <a:spcPts val="0"/>
              </a:spcAft>
              <a:buSzPts val="2000"/>
              <a:buChar char="❏"/>
            </a:pPr>
            <a:r>
              <a:rPr lang="en" sz="2000" b="1"/>
              <a:t>Responsibly</a:t>
            </a:r>
            <a:endParaRPr sz="2000" b="1"/>
          </a:p>
          <a:p>
            <a:pPr marL="457200" lvl="0" indent="-355600" rtl="0">
              <a:spcBef>
                <a:spcPts val="0"/>
              </a:spcBef>
              <a:spcAft>
                <a:spcPts val="0"/>
              </a:spcAft>
              <a:buSzPts val="2000"/>
              <a:buChar char="❏"/>
            </a:pPr>
            <a:r>
              <a:rPr lang="en" sz="2000" b="1"/>
              <a:t>1-2 drinks</a:t>
            </a:r>
            <a:endParaRPr sz="2000" b="1"/>
          </a:p>
          <a:p>
            <a:pPr marL="457200" lvl="0" indent="-355600" rtl="0">
              <a:spcBef>
                <a:spcPts val="0"/>
              </a:spcBef>
              <a:spcAft>
                <a:spcPts val="0"/>
              </a:spcAft>
              <a:buSzPts val="2000"/>
              <a:buChar char="❏"/>
            </a:pPr>
            <a:r>
              <a:rPr lang="en" sz="2000" b="1"/>
              <a:t>Self-control</a:t>
            </a:r>
            <a:endParaRPr sz="2000" b="1"/>
          </a:p>
          <a:p>
            <a:pPr marL="457200" lvl="0" indent="-355600" rtl="0">
              <a:spcBef>
                <a:spcPts val="0"/>
              </a:spcBef>
              <a:spcAft>
                <a:spcPts val="0"/>
              </a:spcAft>
              <a:buSzPts val="2000"/>
              <a:buChar char="❏"/>
            </a:pPr>
            <a:r>
              <a:rPr lang="en" sz="2000" b="1"/>
              <a:t>Maturely</a:t>
            </a:r>
            <a:endParaRPr sz="2000" b="1"/>
          </a:p>
          <a:p>
            <a:pPr marL="457200" lvl="0" indent="-355600" rtl="0">
              <a:spcBef>
                <a:spcPts val="0"/>
              </a:spcBef>
              <a:spcAft>
                <a:spcPts val="0"/>
              </a:spcAft>
              <a:buSzPts val="2000"/>
              <a:buChar char="❏"/>
            </a:pPr>
            <a:r>
              <a:rPr lang="en" sz="2000" b="1"/>
              <a:t>Not a danger to self or others</a:t>
            </a:r>
            <a:endParaRPr sz="2000" b="1"/>
          </a:p>
          <a:p>
            <a:pPr marL="457200" lvl="0" indent="-355600" rtl="0">
              <a:spcBef>
                <a:spcPts val="0"/>
              </a:spcBef>
              <a:spcAft>
                <a:spcPts val="0"/>
              </a:spcAft>
              <a:buSzPts val="2000"/>
              <a:buChar char="❏"/>
            </a:pPr>
            <a:r>
              <a:rPr lang="en" sz="2000" b="1"/>
              <a:t>Knows their limits</a:t>
            </a:r>
            <a:endParaRPr sz="2000" b="1"/>
          </a:p>
          <a:p>
            <a:pPr marL="457200" lvl="0" indent="-355600">
              <a:spcBef>
                <a:spcPts val="0"/>
              </a:spcBef>
              <a:spcAft>
                <a:spcPts val="0"/>
              </a:spcAft>
              <a:buSzPts val="2000"/>
              <a:buChar char="❏"/>
            </a:pPr>
            <a:r>
              <a:rPr lang="en" sz="2000" b="1"/>
              <a:t>Avoids pressures</a:t>
            </a:r>
            <a:endParaRPr sz="2000" b="1"/>
          </a:p>
        </p:txBody>
      </p:sp>
      <p:sp>
        <p:nvSpPr>
          <p:cNvPr id="149" name="Shape 149"/>
          <p:cNvSpPr txBox="1">
            <a:spLocks noGrp="1"/>
          </p:cNvSpPr>
          <p:nvPr>
            <p:ph type="body" idx="4294967295"/>
          </p:nvPr>
        </p:nvSpPr>
        <p:spPr>
          <a:xfrm>
            <a:off x="2783800" y="0"/>
            <a:ext cx="3175200" cy="50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t>Abusive</a:t>
            </a:r>
            <a:endParaRPr sz="2400" b="1" u="sng"/>
          </a:p>
          <a:p>
            <a:pPr marL="457200" lvl="0" indent="-349250" rtl="0">
              <a:spcBef>
                <a:spcPts val="1600"/>
              </a:spcBef>
              <a:spcAft>
                <a:spcPts val="0"/>
              </a:spcAft>
              <a:buSzPts val="1900"/>
              <a:buChar char="❏"/>
            </a:pPr>
            <a:r>
              <a:rPr lang="en" sz="1900" b="1"/>
              <a:t>No self-control</a:t>
            </a:r>
            <a:endParaRPr sz="1900" b="1"/>
          </a:p>
          <a:p>
            <a:pPr marL="457200" lvl="0" indent="-349250" rtl="0">
              <a:spcBef>
                <a:spcPts val="0"/>
              </a:spcBef>
              <a:spcAft>
                <a:spcPts val="0"/>
              </a:spcAft>
              <a:buSzPts val="1900"/>
              <a:buChar char="❏"/>
            </a:pPr>
            <a:r>
              <a:rPr lang="en" sz="1900" b="1"/>
              <a:t>Not knowing your limit</a:t>
            </a:r>
            <a:endParaRPr sz="1900" b="1"/>
          </a:p>
          <a:p>
            <a:pPr marL="457200" lvl="0" indent="-349250" rtl="0">
              <a:spcBef>
                <a:spcPts val="0"/>
              </a:spcBef>
              <a:spcAft>
                <a:spcPts val="0"/>
              </a:spcAft>
              <a:buSzPts val="1900"/>
              <a:buChar char="❏"/>
            </a:pPr>
            <a:r>
              <a:rPr lang="en" sz="1900" b="1"/>
              <a:t>Drinking to get drunk</a:t>
            </a:r>
            <a:endParaRPr sz="1900" b="1"/>
          </a:p>
          <a:p>
            <a:pPr marL="457200" lvl="0" indent="-349250" rtl="0">
              <a:spcBef>
                <a:spcPts val="0"/>
              </a:spcBef>
              <a:spcAft>
                <a:spcPts val="0"/>
              </a:spcAft>
              <a:buSzPts val="1900"/>
              <a:buChar char="❏"/>
            </a:pPr>
            <a:r>
              <a:rPr lang="en" sz="1900" b="1"/>
              <a:t>Danger to yourself or others</a:t>
            </a:r>
            <a:endParaRPr sz="1900" b="1"/>
          </a:p>
          <a:p>
            <a:pPr marL="457200" lvl="0" indent="-349250" rtl="0">
              <a:spcBef>
                <a:spcPts val="0"/>
              </a:spcBef>
              <a:spcAft>
                <a:spcPts val="0"/>
              </a:spcAft>
              <a:buSzPts val="1900"/>
              <a:buChar char="❏"/>
            </a:pPr>
            <a:r>
              <a:rPr lang="en" sz="1900" b="1"/>
              <a:t>Drinking and getting sick</a:t>
            </a:r>
            <a:endParaRPr sz="1900" b="1"/>
          </a:p>
          <a:p>
            <a:pPr marL="457200" lvl="0" indent="-349250" rtl="0">
              <a:spcBef>
                <a:spcPts val="0"/>
              </a:spcBef>
              <a:spcAft>
                <a:spcPts val="0"/>
              </a:spcAft>
              <a:buSzPts val="1900"/>
              <a:buChar char="❏"/>
            </a:pPr>
            <a:r>
              <a:rPr lang="en" sz="1900" b="1"/>
              <a:t>Binge drinking</a:t>
            </a:r>
            <a:endParaRPr sz="1900" b="1"/>
          </a:p>
          <a:p>
            <a:pPr marL="457200" lvl="0" indent="-349250" rtl="0">
              <a:spcBef>
                <a:spcPts val="0"/>
              </a:spcBef>
              <a:spcAft>
                <a:spcPts val="0"/>
              </a:spcAft>
              <a:buSzPts val="1900"/>
              <a:buChar char="❏"/>
            </a:pPr>
            <a:r>
              <a:rPr lang="en" sz="1900" b="1"/>
              <a:t>Giving into peer pressure</a:t>
            </a:r>
            <a:endParaRPr sz="1900" b="1"/>
          </a:p>
          <a:p>
            <a:pPr marL="457200" lvl="0" indent="-355600" rtl="0">
              <a:spcBef>
                <a:spcPts val="0"/>
              </a:spcBef>
              <a:spcAft>
                <a:spcPts val="0"/>
              </a:spcAft>
              <a:buSzPts val="2000"/>
              <a:buChar char="❏"/>
            </a:pPr>
            <a:r>
              <a:rPr lang="en" sz="2000" b="1"/>
              <a:t>Alcohol poisoning</a:t>
            </a:r>
            <a:endParaRPr sz="2000" b="1"/>
          </a:p>
          <a:p>
            <a:pPr marL="457200" lvl="0" indent="-355600" rtl="0">
              <a:spcBef>
                <a:spcPts val="0"/>
              </a:spcBef>
              <a:spcAft>
                <a:spcPts val="0"/>
              </a:spcAft>
              <a:buSzPts val="2000"/>
              <a:buChar char="❏"/>
            </a:pPr>
            <a:r>
              <a:rPr lang="en" sz="2000" b="1"/>
              <a:t>Drinking to cope</a:t>
            </a:r>
            <a:endParaRPr sz="2000" b="1"/>
          </a:p>
          <a:p>
            <a:pPr marL="457200" lvl="0" indent="-355600" rtl="0">
              <a:spcBef>
                <a:spcPts val="0"/>
              </a:spcBef>
              <a:spcAft>
                <a:spcPts val="0"/>
              </a:spcAft>
              <a:buSzPts val="2000"/>
              <a:buChar char="❏"/>
            </a:pPr>
            <a:r>
              <a:rPr lang="en" sz="2000" b="1"/>
              <a:t>Hangovers</a:t>
            </a:r>
            <a:endParaRPr sz="2000" b="1"/>
          </a:p>
        </p:txBody>
      </p:sp>
      <p:sp>
        <p:nvSpPr>
          <p:cNvPr id="150" name="Shape 150"/>
          <p:cNvSpPr txBox="1">
            <a:spLocks noGrp="1"/>
          </p:cNvSpPr>
          <p:nvPr>
            <p:ph type="body" idx="4294967295"/>
          </p:nvPr>
        </p:nvSpPr>
        <p:spPr>
          <a:xfrm>
            <a:off x="5893975" y="163050"/>
            <a:ext cx="3316500" cy="48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t>Addictive</a:t>
            </a:r>
            <a:endParaRPr sz="2400" b="1" u="sng"/>
          </a:p>
          <a:p>
            <a:pPr marL="457200" lvl="0" indent="-355600" rtl="0">
              <a:spcBef>
                <a:spcPts val="1600"/>
              </a:spcBef>
              <a:spcAft>
                <a:spcPts val="0"/>
              </a:spcAft>
              <a:buSzPts val="2000"/>
              <a:buChar char="❏"/>
            </a:pPr>
            <a:r>
              <a:rPr lang="en" sz="2000" b="1"/>
              <a:t>Drinking alone</a:t>
            </a:r>
            <a:endParaRPr sz="2000" b="1"/>
          </a:p>
          <a:p>
            <a:pPr marL="457200" lvl="0" indent="-355600" rtl="0">
              <a:spcBef>
                <a:spcPts val="0"/>
              </a:spcBef>
              <a:spcAft>
                <a:spcPts val="0"/>
              </a:spcAft>
              <a:buSzPts val="2000"/>
              <a:buChar char="❏"/>
            </a:pPr>
            <a:r>
              <a:rPr lang="en" sz="2000" b="1"/>
              <a:t>Craving alcohol</a:t>
            </a:r>
            <a:endParaRPr sz="2000" b="1"/>
          </a:p>
          <a:p>
            <a:pPr marL="457200" lvl="0" indent="-355600" rtl="0">
              <a:spcBef>
                <a:spcPts val="0"/>
              </a:spcBef>
              <a:spcAft>
                <a:spcPts val="0"/>
              </a:spcAft>
              <a:buSzPts val="2000"/>
              <a:buChar char="❏"/>
            </a:pPr>
            <a:r>
              <a:rPr lang="en" sz="2000" b="1"/>
              <a:t>Drinking at any hour of the day (morning/night)</a:t>
            </a:r>
            <a:endParaRPr sz="2000" b="1"/>
          </a:p>
          <a:p>
            <a:pPr marL="457200" lvl="0" indent="-355600" rtl="0">
              <a:spcBef>
                <a:spcPts val="0"/>
              </a:spcBef>
              <a:spcAft>
                <a:spcPts val="0"/>
              </a:spcAft>
              <a:buSzPts val="2000"/>
              <a:buChar char="❏"/>
            </a:pPr>
            <a:r>
              <a:rPr lang="en" sz="2000" b="1"/>
              <a:t>Drinking daily</a:t>
            </a:r>
            <a:endParaRPr sz="2000" b="1"/>
          </a:p>
          <a:p>
            <a:pPr marL="457200" lvl="0" indent="-355600" rtl="0">
              <a:spcBef>
                <a:spcPts val="0"/>
              </a:spcBef>
              <a:spcAft>
                <a:spcPts val="0"/>
              </a:spcAft>
              <a:buSzPts val="2000"/>
              <a:buChar char="❏"/>
            </a:pPr>
            <a:r>
              <a:rPr lang="en" sz="2000" b="1"/>
              <a:t>Can’t be around alcohol without drinking</a:t>
            </a:r>
            <a:endParaRPr sz="2000" b="1"/>
          </a:p>
          <a:p>
            <a:pPr marL="457200" lvl="0" indent="-355600" rtl="0">
              <a:spcBef>
                <a:spcPts val="0"/>
              </a:spcBef>
              <a:spcAft>
                <a:spcPts val="0"/>
              </a:spcAft>
              <a:buSzPts val="2000"/>
              <a:buChar char="❏"/>
            </a:pPr>
            <a:r>
              <a:rPr lang="en" sz="2000" b="1"/>
              <a:t>Alcoholism</a:t>
            </a:r>
            <a:endParaRPr sz="2000" b="1"/>
          </a:p>
          <a:p>
            <a:pPr marL="457200" lvl="0" indent="-355600" rtl="0">
              <a:spcBef>
                <a:spcPts val="0"/>
              </a:spcBef>
              <a:spcAft>
                <a:spcPts val="0"/>
              </a:spcAft>
              <a:buSzPts val="2000"/>
              <a:buChar char="❏"/>
            </a:pPr>
            <a:r>
              <a:rPr lang="en" sz="2000" b="1"/>
              <a:t>Physically needing it to function</a:t>
            </a:r>
            <a:endParaRPr sz="2000" b="1"/>
          </a:p>
          <a:p>
            <a:pPr marL="457200" lvl="0" indent="-355600" rtl="0">
              <a:spcBef>
                <a:spcPts val="0"/>
              </a:spcBef>
              <a:spcAft>
                <a:spcPts val="0"/>
              </a:spcAft>
              <a:buSzPts val="2000"/>
              <a:buChar char="❏"/>
            </a:pPr>
            <a:r>
              <a:rPr lang="en" sz="2000" b="1"/>
              <a:t>Impacts finances, family, job, health.</a:t>
            </a:r>
            <a:endParaRPr sz="20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0" y="525825"/>
            <a:ext cx="9028200" cy="685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               </a:t>
            </a:r>
            <a:r>
              <a:rPr lang="en" sz="2900" i="1"/>
              <a:t>Lowering the Drinking Age in US, maybe?</a:t>
            </a:r>
            <a:endParaRPr sz="2900" i="1"/>
          </a:p>
        </p:txBody>
      </p:sp>
      <p:sp>
        <p:nvSpPr>
          <p:cNvPr id="156" name="Shape 156"/>
          <p:cNvSpPr txBox="1">
            <a:spLocks noGrp="1"/>
          </p:cNvSpPr>
          <p:nvPr>
            <p:ph type="body" idx="1"/>
          </p:nvPr>
        </p:nvSpPr>
        <p:spPr>
          <a:xfrm>
            <a:off x="98025" y="1131850"/>
            <a:ext cx="8930100" cy="37878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Char char="➔"/>
            </a:pPr>
            <a:r>
              <a:rPr lang="en" sz="3000"/>
              <a:t>You are to debate the topic of the drinking age. Why you believe it should be lowered to 18, or why it should remain the age of 21? Use details to support your position (positives/negatives).</a:t>
            </a:r>
            <a:endParaRPr sz="3000"/>
          </a:p>
          <a:p>
            <a:pPr marL="457200" lvl="0" indent="-419100" rtl="0">
              <a:spcBef>
                <a:spcPts val="0"/>
              </a:spcBef>
              <a:spcAft>
                <a:spcPts val="0"/>
              </a:spcAft>
              <a:buSzPts val="3000"/>
              <a:buChar char="➔"/>
            </a:pPr>
            <a:r>
              <a:rPr lang="en" sz="3000"/>
              <a:t>Minimum of 1 full page, do not skip lines</a:t>
            </a:r>
            <a:endParaRPr sz="3000"/>
          </a:p>
          <a:p>
            <a:pPr marL="457200" lvl="0" indent="-419100" rtl="0">
              <a:spcBef>
                <a:spcPts val="0"/>
              </a:spcBef>
              <a:spcAft>
                <a:spcPts val="0"/>
              </a:spcAft>
              <a:buSzPts val="3000"/>
              <a:buChar char="➔"/>
            </a:pPr>
            <a:r>
              <a:rPr lang="en" sz="3000"/>
              <a:t>Write neatly and clear</a:t>
            </a:r>
            <a:endParaRPr sz="3000"/>
          </a:p>
          <a:p>
            <a:pPr marL="457200" lvl="0" indent="-419100" rtl="0">
              <a:spcBef>
                <a:spcPts val="0"/>
              </a:spcBef>
              <a:spcAft>
                <a:spcPts val="0"/>
              </a:spcAft>
              <a:buSzPts val="3000"/>
              <a:buChar char="➔"/>
            </a:pPr>
            <a:r>
              <a:rPr lang="en" sz="3000"/>
              <a:t>Be intelligent with your points</a:t>
            </a:r>
            <a:endParaRPr sz="3000"/>
          </a:p>
        </p:txBody>
      </p:sp>
      <p:pic>
        <p:nvPicPr>
          <p:cNvPr id="157" name="Shape 157" descr="Handcuffs, Jail, Prison, Crime ..."/>
          <p:cNvPicPr preferRelativeResize="0"/>
          <p:nvPr/>
        </p:nvPicPr>
        <p:blipFill>
          <a:blip r:embed="rId3">
            <a:alphaModFix/>
          </a:blip>
          <a:stretch>
            <a:fillRect/>
          </a:stretch>
        </p:blipFill>
        <p:spPr>
          <a:xfrm>
            <a:off x="5846475" y="3786275"/>
            <a:ext cx="1213975" cy="892776"/>
          </a:xfrm>
          <a:prstGeom prst="rect">
            <a:avLst/>
          </a:prstGeom>
          <a:noFill/>
          <a:ln>
            <a:noFill/>
          </a:ln>
        </p:spPr>
      </p:pic>
      <p:pic>
        <p:nvPicPr>
          <p:cNvPr id="158" name="Shape 158" descr="File:Beer mug.svg"/>
          <p:cNvPicPr preferRelativeResize="0"/>
          <p:nvPr/>
        </p:nvPicPr>
        <p:blipFill>
          <a:blip r:embed="rId4">
            <a:alphaModFix/>
          </a:blip>
          <a:stretch>
            <a:fillRect/>
          </a:stretch>
        </p:blipFill>
        <p:spPr>
          <a:xfrm>
            <a:off x="7484125" y="3244650"/>
            <a:ext cx="1434401" cy="1434401"/>
          </a:xfrm>
          <a:prstGeom prst="rect">
            <a:avLst/>
          </a:prstGeom>
          <a:noFill/>
          <a:ln>
            <a:noFill/>
          </a:ln>
        </p:spPr>
      </p:pic>
      <p:pic>
        <p:nvPicPr>
          <p:cNvPr id="159" name="Shape 159" descr="... Convict, Behind Bars"/>
          <p:cNvPicPr preferRelativeResize="0"/>
          <p:nvPr/>
        </p:nvPicPr>
        <p:blipFill>
          <a:blip r:embed="rId5">
            <a:alphaModFix/>
          </a:blip>
          <a:stretch>
            <a:fillRect/>
          </a:stretch>
        </p:blipFill>
        <p:spPr>
          <a:xfrm>
            <a:off x="98021" y="181563"/>
            <a:ext cx="1434401" cy="9502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65400" y="579300"/>
            <a:ext cx="8356500" cy="632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Alcohol Poisoning “Do Now”</a:t>
            </a:r>
            <a:endParaRPr sz="3600"/>
          </a:p>
        </p:txBody>
      </p:sp>
      <p:sp>
        <p:nvSpPr>
          <p:cNvPr id="165" name="Shape 165"/>
          <p:cNvSpPr txBox="1">
            <a:spLocks noGrp="1"/>
          </p:cNvSpPr>
          <p:nvPr>
            <p:ph type="body" idx="1"/>
          </p:nvPr>
        </p:nvSpPr>
        <p:spPr>
          <a:xfrm>
            <a:off x="106950" y="1211400"/>
            <a:ext cx="8956800" cy="33867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What is the </a:t>
            </a:r>
            <a:r>
              <a:rPr lang="en" sz="2400" b="1" u="sng"/>
              <a:t>first </a:t>
            </a:r>
            <a:r>
              <a:rPr lang="en" sz="2400"/>
              <a:t>thing you do when you observe the signs of alcohol poisoning with somebody?</a:t>
            </a:r>
            <a:endParaRPr sz="2400"/>
          </a:p>
          <a:p>
            <a:pPr marL="457200" lvl="0" indent="-381000" rtl="0">
              <a:spcBef>
                <a:spcPts val="0"/>
              </a:spcBef>
              <a:spcAft>
                <a:spcPts val="0"/>
              </a:spcAft>
              <a:buSzPts val="2400"/>
              <a:buAutoNum type="arabicPeriod"/>
            </a:pPr>
            <a:r>
              <a:rPr lang="en" sz="2400"/>
              <a:t>Define alcohol poisoning.</a:t>
            </a:r>
            <a:endParaRPr sz="2400"/>
          </a:p>
          <a:p>
            <a:pPr marL="457200" lvl="0" indent="-381000" rtl="0">
              <a:spcBef>
                <a:spcPts val="0"/>
              </a:spcBef>
              <a:spcAft>
                <a:spcPts val="0"/>
              </a:spcAft>
              <a:buSzPts val="2400"/>
              <a:buAutoNum type="arabicPeriod"/>
            </a:pPr>
            <a:r>
              <a:rPr lang="en" sz="2400"/>
              <a:t>If not already in that position, how would you position a person with alcohol poisoning?</a:t>
            </a:r>
            <a:endParaRPr sz="2400"/>
          </a:p>
          <a:p>
            <a:pPr marL="457200" lvl="0" indent="-381000" rtl="0">
              <a:spcBef>
                <a:spcPts val="0"/>
              </a:spcBef>
              <a:spcAft>
                <a:spcPts val="0"/>
              </a:spcAft>
              <a:buSzPts val="2400"/>
              <a:buAutoNum type="arabicPeriod"/>
            </a:pPr>
            <a:r>
              <a:rPr lang="en" sz="2400"/>
              <a:t>Ethanol slows down…..</a:t>
            </a:r>
            <a:endParaRPr sz="2400"/>
          </a:p>
          <a:p>
            <a:pPr marL="457200" lvl="0" indent="-381000" rtl="0">
              <a:spcBef>
                <a:spcPts val="0"/>
              </a:spcBef>
              <a:spcAft>
                <a:spcPts val="0"/>
              </a:spcAft>
              <a:buSzPts val="2400"/>
              <a:buAutoNum type="arabicPeriod"/>
            </a:pPr>
            <a:r>
              <a:rPr lang="en" sz="2400"/>
              <a:t>List 3 signs of alcohol poisoning.</a:t>
            </a:r>
            <a:endParaRPr sz="2400"/>
          </a:p>
          <a:p>
            <a:pPr marL="457200" lvl="0" indent="-381000">
              <a:spcBef>
                <a:spcPts val="0"/>
              </a:spcBef>
              <a:spcAft>
                <a:spcPts val="0"/>
              </a:spcAft>
              <a:buSzPts val="2400"/>
              <a:buAutoNum type="arabicPeriod"/>
            </a:pPr>
            <a:r>
              <a:rPr lang="en" sz="2400"/>
              <a:t>Tell me 2 long term risks of alcohol use.</a:t>
            </a:r>
            <a:br>
              <a:rPr lang="en" sz="2400"/>
            </a:b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idx="4294967295"/>
          </p:nvPr>
        </p:nvSpPr>
        <p:spPr>
          <a:xfrm>
            <a:off x="243750" y="0"/>
            <a:ext cx="8656500" cy="72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Alcoholism </a:t>
            </a:r>
            <a:r>
              <a:rPr lang="en" sz="3600" b="0"/>
              <a:t>is a family disease…..</a:t>
            </a:r>
            <a:endParaRPr sz="3600" b="0"/>
          </a:p>
        </p:txBody>
      </p:sp>
      <p:sp>
        <p:nvSpPr>
          <p:cNvPr id="171" name="Shape 171"/>
          <p:cNvSpPr txBox="1">
            <a:spLocks noGrp="1"/>
          </p:cNvSpPr>
          <p:nvPr>
            <p:ph type="body" idx="4294967295"/>
          </p:nvPr>
        </p:nvSpPr>
        <p:spPr>
          <a:xfrm>
            <a:off x="124500" y="532850"/>
            <a:ext cx="8895000" cy="46107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Impacts relationships</a:t>
            </a:r>
            <a:endParaRPr sz="2400"/>
          </a:p>
          <a:p>
            <a:pPr marL="457200" lvl="0" indent="-381000" rtl="0">
              <a:spcBef>
                <a:spcPts val="0"/>
              </a:spcBef>
              <a:spcAft>
                <a:spcPts val="0"/>
              </a:spcAft>
              <a:buSzPts val="2400"/>
              <a:buChar char="❖"/>
            </a:pPr>
            <a:r>
              <a:rPr lang="en" sz="2400"/>
              <a:t>Finances (job/income)</a:t>
            </a:r>
            <a:endParaRPr sz="2400"/>
          </a:p>
          <a:p>
            <a:pPr marL="457200" lvl="0" indent="-381000" rtl="0">
              <a:spcBef>
                <a:spcPts val="0"/>
              </a:spcBef>
              <a:spcAft>
                <a:spcPts val="0"/>
              </a:spcAft>
              <a:buSzPts val="2400"/>
              <a:buChar char="❖"/>
            </a:pPr>
            <a:r>
              <a:rPr lang="en" sz="2400"/>
              <a:t>Responsibilities ( cook/clean/maintain home)</a:t>
            </a:r>
            <a:endParaRPr sz="2400"/>
          </a:p>
          <a:p>
            <a:pPr marL="457200" lvl="0" indent="-381000" rtl="0">
              <a:spcBef>
                <a:spcPts val="0"/>
              </a:spcBef>
              <a:spcAft>
                <a:spcPts val="0"/>
              </a:spcAft>
              <a:buSzPts val="2400"/>
              <a:buChar char="❖"/>
            </a:pPr>
            <a:r>
              <a:rPr lang="en" sz="2400"/>
              <a:t>Health of family members (stress/anxiety/depression)</a:t>
            </a:r>
            <a:endParaRPr sz="2400"/>
          </a:p>
          <a:p>
            <a:pPr marL="457200" lvl="0" indent="-381000" rtl="0">
              <a:spcBef>
                <a:spcPts val="0"/>
              </a:spcBef>
              <a:spcAft>
                <a:spcPts val="0"/>
              </a:spcAft>
              <a:buSzPts val="2400"/>
              <a:buChar char="❖"/>
            </a:pPr>
            <a:r>
              <a:rPr lang="en" sz="2400"/>
              <a:t>Creates hostility/anger/fear</a:t>
            </a:r>
            <a:endParaRPr sz="2400"/>
          </a:p>
          <a:p>
            <a:pPr marL="457200" lvl="0" indent="-381000" rtl="0">
              <a:spcBef>
                <a:spcPts val="0"/>
              </a:spcBef>
              <a:spcAft>
                <a:spcPts val="0"/>
              </a:spcAft>
              <a:buSzPts val="2400"/>
              <a:buChar char="❖"/>
            </a:pPr>
            <a:r>
              <a:rPr lang="en" sz="2400"/>
              <a:t>Increased risk of divorce &amp; domestic violence</a:t>
            </a:r>
            <a:endParaRPr sz="2400"/>
          </a:p>
          <a:p>
            <a:pPr marL="457200" lvl="0" indent="-381000" rtl="0">
              <a:spcBef>
                <a:spcPts val="0"/>
              </a:spcBef>
              <a:spcAft>
                <a:spcPts val="0"/>
              </a:spcAft>
              <a:buSzPts val="2400"/>
              <a:buChar char="❖"/>
            </a:pPr>
            <a:r>
              <a:rPr lang="en" sz="2400"/>
              <a:t>Impacts kids with school or sports</a:t>
            </a:r>
            <a:endParaRPr sz="2400"/>
          </a:p>
          <a:p>
            <a:pPr marL="457200" lvl="0" indent="-381000" rtl="0">
              <a:spcBef>
                <a:spcPts val="0"/>
              </a:spcBef>
              <a:spcAft>
                <a:spcPts val="0"/>
              </a:spcAft>
              <a:buSzPts val="2400"/>
              <a:buChar char="❖"/>
            </a:pPr>
            <a:r>
              <a:rPr lang="en" sz="2400"/>
              <a:t>Unpredictable behaviors of the drinker</a:t>
            </a:r>
            <a:endParaRPr sz="2400"/>
          </a:p>
          <a:p>
            <a:pPr marL="457200" lvl="0" indent="-381000" rtl="0">
              <a:spcBef>
                <a:spcPts val="0"/>
              </a:spcBef>
              <a:spcAft>
                <a:spcPts val="0"/>
              </a:spcAft>
              <a:buSzPts val="2400"/>
              <a:buChar char="❖"/>
            </a:pPr>
            <a:r>
              <a:rPr lang="en" sz="2400"/>
              <a:t>Crime/Jail</a:t>
            </a:r>
            <a:endParaRPr sz="2400"/>
          </a:p>
          <a:p>
            <a:pPr marL="457200" lvl="0" indent="-381000" rtl="0">
              <a:spcBef>
                <a:spcPts val="0"/>
              </a:spcBef>
              <a:spcAft>
                <a:spcPts val="0"/>
              </a:spcAft>
              <a:buSzPts val="2400"/>
              <a:buChar char="❖"/>
            </a:pPr>
            <a:r>
              <a:rPr lang="en" sz="2400"/>
              <a:t>Increased risk of being in alcohol related accident</a:t>
            </a:r>
            <a:endParaRPr sz="2400"/>
          </a:p>
          <a:p>
            <a:pPr marL="914400" lvl="1" indent="-381000">
              <a:spcBef>
                <a:spcPts val="0"/>
              </a:spcBef>
              <a:spcAft>
                <a:spcPts val="0"/>
              </a:spcAft>
              <a:buSzPts val="2400"/>
              <a:buChar char="➢"/>
            </a:pPr>
            <a:r>
              <a:rPr lang="en" sz="2400"/>
              <a:t>fires, falls, driving, drowning, injury resulting in bleeding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3025" y="552550"/>
            <a:ext cx="8418900" cy="658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a:t>Alcohol &amp; Medications  “Do Now”</a:t>
            </a:r>
            <a:endParaRPr sz="3600"/>
          </a:p>
        </p:txBody>
      </p:sp>
      <p:sp>
        <p:nvSpPr>
          <p:cNvPr id="177" name="Shape 177"/>
          <p:cNvSpPr txBox="1">
            <a:spLocks noGrp="1"/>
          </p:cNvSpPr>
          <p:nvPr>
            <p:ph type="body" idx="1"/>
          </p:nvPr>
        </p:nvSpPr>
        <p:spPr>
          <a:xfrm>
            <a:off x="106950" y="1301200"/>
            <a:ext cx="8930100" cy="3341700"/>
          </a:xfrm>
          <a:prstGeom prst="rect">
            <a:avLst/>
          </a:prstGeom>
        </p:spPr>
        <p:txBody>
          <a:bodyPr spcFirstLastPara="1" wrap="square" lIns="91425" tIns="91425" rIns="91425" bIns="91425" anchor="t" anchorCtr="0">
            <a:noAutofit/>
          </a:bodyPr>
          <a:lstStyle/>
          <a:p>
            <a:pPr marL="457200" lvl="0" indent="-419100" rtl="0">
              <a:spcBef>
                <a:spcPts val="0"/>
              </a:spcBef>
              <a:spcAft>
                <a:spcPts val="0"/>
              </a:spcAft>
              <a:buSzPts val="3000"/>
              <a:buAutoNum type="arabicPeriod"/>
            </a:pPr>
            <a:r>
              <a:rPr lang="en" sz="3000"/>
              <a:t>What happens when people mix alcohol and prescription drugs?</a:t>
            </a:r>
            <a:endParaRPr sz="3000"/>
          </a:p>
          <a:p>
            <a:pPr marL="457200" lvl="0" indent="-419100" rtl="0">
              <a:spcBef>
                <a:spcPts val="0"/>
              </a:spcBef>
              <a:spcAft>
                <a:spcPts val="0"/>
              </a:spcAft>
              <a:buSzPts val="3000"/>
              <a:buAutoNum type="arabicPeriod"/>
            </a:pPr>
            <a:r>
              <a:rPr lang="en" sz="3000"/>
              <a:t>What effects does it have on the body?</a:t>
            </a:r>
            <a:endParaRPr sz="3000"/>
          </a:p>
          <a:p>
            <a:pPr marL="457200" lvl="0" indent="-419100">
              <a:spcBef>
                <a:spcPts val="0"/>
              </a:spcBef>
              <a:spcAft>
                <a:spcPts val="0"/>
              </a:spcAft>
              <a:buSzPts val="3000"/>
              <a:buAutoNum type="arabicPeriod"/>
            </a:pPr>
            <a:r>
              <a:rPr lang="en" sz="3000"/>
              <a:t>Why are prescription drugs gaining such popularity amongst drug users?</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62200" y="337125"/>
            <a:ext cx="8569500" cy="7002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Alcohol &amp; Medications</a:t>
            </a:r>
            <a:endParaRPr sz="3600"/>
          </a:p>
        </p:txBody>
      </p:sp>
      <p:sp>
        <p:nvSpPr>
          <p:cNvPr id="183" name="Shape 183"/>
          <p:cNvSpPr txBox="1">
            <a:spLocks noGrp="1"/>
          </p:cNvSpPr>
          <p:nvPr>
            <p:ph type="body" idx="1"/>
          </p:nvPr>
        </p:nvSpPr>
        <p:spPr>
          <a:xfrm>
            <a:off x="162200" y="982950"/>
            <a:ext cx="9014700" cy="3534000"/>
          </a:xfrm>
          <a:prstGeom prst="rect">
            <a:avLst/>
          </a:prstGeom>
        </p:spPr>
        <p:txBody>
          <a:bodyPr spcFirstLastPara="1" wrap="square" lIns="91425" tIns="91425" rIns="91425" bIns="91425" anchor="t" anchorCtr="0">
            <a:noAutofit/>
          </a:bodyPr>
          <a:lstStyle/>
          <a:p>
            <a:pPr marL="457200" lvl="0" indent="-393700" rtl="0">
              <a:spcBef>
                <a:spcPts val="0"/>
              </a:spcBef>
              <a:spcAft>
                <a:spcPts val="0"/>
              </a:spcAft>
              <a:buSzPts val="2600"/>
              <a:buChar char="➢"/>
            </a:pPr>
            <a:r>
              <a:rPr lang="en" sz="2600"/>
              <a:t>Mixing enhances effects of both</a:t>
            </a:r>
            <a:endParaRPr sz="2600"/>
          </a:p>
          <a:p>
            <a:pPr marL="457200" lvl="0" indent="-393700" rtl="0">
              <a:spcBef>
                <a:spcPts val="0"/>
              </a:spcBef>
              <a:spcAft>
                <a:spcPts val="0"/>
              </a:spcAft>
              <a:buSzPts val="2600"/>
              <a:buChar char="➢"/>
            </a:pPr>
            <a:r>
              <a:rPr lang="en" sz="2600"/>
              <a:t>Most overdose deaths are when combined</a:t>
            </a:r>
            <a:endParaRPr sz="2600"/>
          </a:p>
          <a:p>
            <a:pPr marL="457200" lvl="0" indent="-393700" rtl="0">
              <a:spcBef>
                <a:spcPts val="0"/>
              </a:spcBef>
              <a:spcAft>
                <a:spcPts val="0"/>
              </a:spcAft>
              <a:buSzPts val="2600"/>
              <a:buChar char="➢"/>
            </a:pPr>
            <a:r>
              <a:rPr lang="en" sz="2600"/>
              <a:t>Cause internal bleeding</a:t>
            </a:r>
            <a:endParaRPr sz="2600"/>
          </a:p>
          <a:p>
            <a:pPr marL="457200" lvl="0" indent="-393700" rtl="0">
              <a:spcBef>
                <a:spcPts val="0"/>
              </a:spcBef>
              <a:spcAft>
                <a:spcPts val="0"/>
              </a:spcAft>
              <a:buSzPts val="2600"/>
              <a:buChar char="➢"/>
            </a:pPr>
            <a:r>
              <a:rPr lang="en" sz="2600"/>
              <a:t>Significantly slows down breathing</a:t>
            </a:r>
            <a:endParaRPr sz="2600"/>
          </a:p>
          <a:p>
            <a:pPr marL="457200" lvl="0" indent="-393700">
              <a:spcBef>
                <a:spcPts val="0"/>
              </a:spcBef>
              <a:spcAft>
                <a:spcPts val="0"/>
              </a:spcAft>
              <a:buSzPts val="2600"/>
              <a:buChar char="➢"/>
            </a:pPr>
            <a:r>
              <a:rPr lang="en" sz="2600"/>
              <a:t>Alcohol and sedatives compete for the same enzyme, which slows the clearance from the body. The result is that drugs/alcohol stay in the blood longer and in higher concentrations.</a:t>
            </a: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950" y="396700"/>
            <a:ext cx="9080100" cy="722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600" b="0" u="sng"/>
              <a:t>Overdose death due to alcohol &amp; medicine complications</a:t>
            </a:r>
            <a:endParaRPr sz="2600" b="0" u="sng"/>
          </a:p>
        </p:txBody>
      </p:sp>
      <p:sp>
        <p:nvSpPr>
          <p:cNvPr id="189" name="Shape 189"/>
          <p:cNvSpPr txBox="1">
            <a:spLocks noGrp="1"/>
          </p:cNvSpPr>
          <p:nvPr>
            <p:ph type="body" idx="1"/>
          </p:nvPr>
        </p:nvSpPr>
        <p:spPr>
          <a:xfrm>
            <a:off x="268950" y="955525"/>
            <a:ext cx="3939300" cy="37038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Prince</a:t>
            </a:r>
            <a:endParaRPr sz="2400"/>
          </a:p>
          <a:p>
            <a:pPr marL="457200" lvl="0" indent="-381000" rtl="0">
              <a:spcBef>
                <a:spcPts val="0"/>
              </a:spcBef>
              <a:spcAft>
                <a:spcPts val="0"/>
              </a:spcAft>
              <a:buSzPts val="2400"/>
              <a:buChar char="➔"/>
            </a:pPr>
            <a:r>
              <a:rPr lang="en" sz="2400"/>
              <a:t>Heath Ledger</a:t>
            </a:r>
            <a:endParaRPr sz="2400"/>
          </a:p>
          <a:p>
            <a:pPr marL="457200" lvl="0" indent="-381000" rtl="0">
              <a:spcBef>
                <a:spcPts val="0"/>
              </a:spcBef>
              <a:spcAft>
                <a:spcPts val="0"/>
              </a:spcAft>
              <a:buSzPts val="2400"/>
              <a:buChar char="➔"/>
            </a:pPr>
            <a:r>
              <a:rPr lang="en" sz="2400"/>
              <a:t>Derek Boogaard</a:t>
            </a:r>
            <a:endParaRPr sz="2400"/>
          </a:p>
          <a:p>
            <a:pPr marL="457200" lvl="0" indent="-381000" rtl="0">
              <a:spcBef>
                <a:spcPts val="0"/>
              </a:spcBef>
              <a:spcAft>
                <a:spcPts val="0"/>
              </a:spcAft>
              <a:buSzPts val="2400"/>
              <a:buChar char="➔"/>
            </a:pPr>
            <a:r>
              <a:rPr lang="en" sz="2400"/>
              <a:t>Amy Winehouse</a:t>
            </a:r>
            <a:endParaRPr sz="2400"/>
          </a:p>
          <a:p>
            <a:pPr marL="457200" lvl="0" indent="-381000" rtl="0">
              <a:spcBef>
                <a:spcPts val="0"/>
              </a:spcBef>
              <a:spcAft>
                <a:spcPts val="0"/>
              </a:spcAft>
              <a:buSzPts val="2400"/>
              <a:buChar char="➔"/>
            </a:pPr>
            <a:r>
              <a:rPr lang="en" sz="2400"/>
              <a:t>Anna Nicole Smith</a:t>
            </a:r>
            <a:endParaRPr sz="2400"/>
          </a:p>
          <a:p>
            <a:pPr marL="457200" lvl="0" indent="-381000" rtl="0">
              <a:spcBef>
                <a:spcPts val="0"/>
              </a:spcBef>
              <a:spcAft>
                <a:spcPts val="0"/>
              </a:spcAft>
              <a:buSzPts val="2400"/>
              <a:buChar char="➔"/>
            </a:pPr>
            <a:r>
              <a:rPr lang="en" sz="2400"/>
              <a:t>Michael Jackson</a:t>
            </a:r>
            <a:endParaRPr sz="2400"/>
          </a:p>
          <a:p>
            <a:pPr marL="457200" lvl="0" indent="-381000" rtl="0">
              <a:spcBef>
                <a:spcPts val="0"/>
              </a:spcBef>
              <a:spcAft>
                <a:spcPts val="0"/>
              </a:spcAft>
              <a:buSzPts val="2400"/>
              <a:buChar char="➔"/>
            </a:pPr>
            <a:r>
              <a:rPr lang="en" sz="2400"/>
              <a:t>Whitney Houston</a:t>
            </a:r>
            <a:endParaRPr sz="2400"/>
          </a:p>
          <a:p>
            <a:pPr marL="457200" lvl="0" indent="-381000" rtl="0">
              <a:spcBef>
                <a:spcPts val="0"/>
              </a:spcBef>
              <a:spcAft>
                <a:spcPts val="0"/>
              </a:spcAft>
              <a:buSzPts val="2400"/>
              <a:buChar char="➔"/>
            </a:pPr>
            <a:r>
              <a:rPr lang="en" sz="2400"/>
              <a:t>Joan Rivers</a:t>
            </a:r>
            <a:endParaRPr sz="2400"/>
          </a:p>
          <a:p>
            <a:pPr marL="457200" lvl="0" indent="-381000">
              <a:spcBef>
                <a:spcPts val="0"/>
              </a:spcBef>
              <a:spcAft>
                <a:spcPts val="0"/>
              </a:spcAft>
              <a:buSzPts val="2400"/>
              <a:buChar char="➔"/>
            </a:pPr>
            <a:r>
              <a:rPr lang="en" sz="2400"/>
              <a:t>Chris Farley</a:t>
            </a:r>
            <a:endParaRPr sz="2400"/>
          </a:p>
        </p:txBody>
      </p:sp>
      <p:sp>
        <p:nvSpPr>
          <p:cNvPr id="190" name="Shape 190"/>
          <p:cNvSpPr txBox="1">
            <a:spLocks noGrp="1"/>
          </p:cNvSpPr>
          <p:nvPr>
            <p:ph type="body" idx="2"/>
          </p:nvPr>
        </p:nvSpPr>
        <p:spPr>
          <a:xfrm>
            <a:off x="3403050" y="2898300"/>
            <a:ext cx="5709000" cy="2245200"/>
          </a:xfrm>
          <a:prstGeom prst="rect">
            <a:avLst/>
          </a:prstGeom>
        </p:spPr>
        <p:txBody>
          <a:bodyPr spcFirstLastPara="1" wrap="square" lIns="91425" tIns="91425" rIns="91425" bIns="91425" anchor="t" anchorCtr="0">
            <a:noAutofit/>
          </a:bodyPr>
          <a:lstStyle/>
          <a:p>
            <a:pPr marL="457200" lvl="0" indent="-374650" rtl="0">
              <a:spcBef>
                <a:spcPts val="0"/>
              </a:spcBef>
              <a:spcAft>
                <a:spcPts val="0"/>
              </a:spcAft>
              <a:buSzPts val="2300"/>
              <a:buChar char="★"/>
            </a:pPr>
            <a:r>
              <a:rPr lang="en" sz="2300" b="1"/>
              <a:t>7 out of 10</a:t>
            </a:r>
            <a:r>
              <a:rPr lang="en" sz="2300"/>
              <a:t> teens who abuse prescription pills are mixing them with alcohol.</a:t>
            </a:r>
            <a:endParaRPr sz="2300"/>
          </a:p>
          <a:p>
            <a:pPr marL="457200" lvl="0" indent="-374650" rtl="0">
              <a:spcBef>
                <a:spcPts val="0"/>
              </a:spcBef>
              <a:spcAft>
                <a:spcPts val="0"/>
              </a:spcAft>
              <a:buSzPts val="2300"/>
              <a:buChar char="★"/>
            </a:pPr>
            <a:r>
              <a:rPr lang="en" sz="2300"/>
              <a:t>Elderly are at the highest risk for mixing</a:t>
            </a:r>
            <a:endParaRPr sz="2300"/>
          </a:p>
          <a:p>
            <a:pPr marL="0" lvl="0" indent="0">
              <a:spcBef>
                <a:spcPts val="1600"/>
              </a:spcBef>
              <a:spcAft>
                <a:spcPts val="1600"/>
              </a:spcAft>
              <a:buNone/>
            </a:pPr>
            <a:endParaRPr sz="2400"/>
          </a:p>
        </p:txBody>
      </p:sp>
      <p:sp>
        <p:nvSpPr>
          <p:cNvPr id="191" name="Shape 191"/>
          <p:cNvSpPr txBox="1">
            <a:spLocks noGrp="1"/>
          </p:cNvSpPr>
          <p:nvPr>
            <p:ph type="body" idx="1"/>
          </p:nvPr>
        </p:nvSpPr>
        <p:spPr>
          <a:xfrm>
            <a:off x="4575275" y="955525"/>
            <a:ext cx="3939300" cy="15672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Jimi Hendrix</a:t>
            </a:r>
            <a:endParaRPr sz="2400"/>
          </a:p>
          <a:p>
            <a:pPr marL="457200" lvl="0" indent="-381000" rtl="0">
              <a:spcBef>
                <a:spcPts val="0"/>
              </a:spcBef>
              <a:spcAft>
                <a:spcPts val="0"/>
              </a:spcAft>
              <a:buSzPts val="2400"/>
              <a:buChar char="➔"/>
            </a:pPr>
            <a:r>
              <a:rPr lang="en" sz="2400"/>
              <a:t>Elvis Presley</a:t>
            </a:r>
            <a:endParaRPr sz="2400"/>
          </a:p>
          <a:p>
            <a:pPr marL="457200" lvl="0" indent="-381000" rtl="0">
              <a:spcBef>
                <a:spcPts val="0"/>
              </a:spcBef>
              <a:spcAft>
                <a:spcPts val="0"/>
              </a:spcAft>
              <a:buSzPts val="2400"/>
              <a:buChar char="➔"/>
            </a:pPr>
            <a:r>
              <a:rPr lang="en" sz="2400"/>
              <a:t>Hank Williams Sr.</a:t>
            </a:r>
            <a:endParaRPr sz="2400"/>
          </a:p>
          <a:p>
            <a:pPr marL="457200" lvl="0" indent="-381000" rtl="0">
              <a:spcBef>
                <a:spcPts val="0"/>
              </a:spcBef>
              <a:spcAft>
                <a:spcPts val="0"/>
              </a:spcAft>
              <a:buSzPts val="2400"/>
              <a:buChar char="➔"/>
            </a:pPr>
            <a:r>
              <a:rPr lang="en" sz="2400"/>
              <a:t>Bruce Lee</a:t>
            </a:r>
            <a:endParaRPr sz="2400"/>
          </a:p>
          <a:p>
            <a:pPr marL="0" lvl="0" indent="0" rtl="0">
              <a:spcBef>
                <a:spcPts val="1600"/>
              </a:spcBef>
              <a:spcAft>
                <a:spcPts val="1600"/>
              </a:spcAft>
              <a:buNone/>
            </a:pPr>
            <a:endParaRPr sz="2400"/>
          </a:p>
        </p:txBody>
      </p:sp>
      <p:pic>
        <p:nvPicPr>
          <p:cNvPr id="192" name="Shape 192"/>
          <p:cNvPicPr preferRelativeResize="0"/>
          <p:nvPr/>
        </p:nvPicPr>
        <p:blipFill>
          <a:blip r:embed="rId3">
            <a:alphaModFix/>
          </a:blip>
          <a:stretch>
            <a:fillRect/>
          </a:stretch>
        </p:blipFill>
        <p:spPr>
          <a:xfrm>
            <a:off x="2892550" y="912025"/>
            <a:ext cx="1621175" cy="97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63100" y="233800"/>
            <a:ext cx="8568600" cy="875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800"/>
              <a:t>                                 Laws</a:t>
            </a:r>
            <a:endParaRPr sz="4800"/>
          </a:p>
        </p:txBody>
      </p:sp>
      <p:sp>
        <p:nvSpPr>
          <p:cNvPr id="79" name="Shape 79"/>
          <p:cNvSpPr txBox="1">
            <a:spLocks noGrp="1"/>
          </p:cNvSpPr>
          <p:nvPr>
            <p:ph type="body" idx="1"/>
          </p:nvPr>
        </p:nvSpPr>
        <p:spPr>
          <a:xfrm>
            <a:off x="76650" y="884925"/>
            <a:ext cx="8990700" cy="35985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b="1"/>
              <a:t>National Minimum Drinking Age Act</a:t>
            </a:r>
            <a:endParaRPr sz="2400" b="1"/>
          </a:p>
          <a:p>
            <a:pPr marL="914400" lvl="1" indent="-381000" rtl="0">
              <a:spcBef>
                <a:spcPts val="0"/>
              </a:spcBef>
              <a:spcAft>
                <a:spcPts val="0"/>
              </a:spcAft>
              <a:buSzPts val="2400"/>
              <a:buChar char="○"/>
            </a:pPr>
            <a:r>
              <a:rPr lang="en" sz="2400"/>
              <a:t>Established 1984, every state now has 21 as minimum drinking age.</a:t>
            </a:r>
            <a:endParaRPr sz="2400"/>
          </a:p>
          <a:p>
            <a:pPr marL="457200" lvl="0" indent="-381000" rtl="0">
              <a:spcBef>
                <a:spcPts val="0"/>
              </a:spcBef>
              <a:spcAft>
                <a:spcPts val="0"/>
              </a:spcAft>
              <a:buSzPts val="2400"/>
              <a:buChar char="★"/>
            </a:pPr>
            <a:r>
              <a:rPr lang="en" sz="2400" b="1"/>
              <a:t>New York State Legal Limit</a:t>
            </a:r>
            <a:endParaRPr sz="2400" b="1"/>
          </a:p>
          <a:p>
            <a:pPr marL="914400" lvl="1" indent="-381000" rtl="0">
              <a:spcBef>
                <a:spcPts val="0"/>
              </a:spcBef>
              <a:spcAft>
                <a:spcPts val="0"/>
              </a:spcAft>
              <a:buSzPts val="2400"/>
              <a:buChar char="○"/>
            </a:pPr>
            <a:r>
              <a:rPr lang="en" sz="2400"/>
              <a:t>.08</a:t>
            </a:r>
            <a:endParaRPr sz="2400"/>
          </a:p>
          <a:p>
            <a:pPr marL="914400" lvl="1" indent="-381000" rtl="0">
              <a:spcBef>
                <a:spcPts val="0"/>
              </a:spcBef>
              <a:spcAft>
                <a:spcPts val="0"/>
              </a:spcAft>
              <a:buSzPts val="2400"/>
              <a:buChar char="○"/>
            </a:pPr>
            <a:r>
              <a:rPr lang="en" sz="2400"/>
              <a:t>Under 21 is</a:t>
            </a:r>
            <a:r>
              <a:rPr lang="en" sz="2400" b="1"/>
              <a:t> ZERO TOLERANCE</a:t>
            </a:r>
            <a:endParaRPr sz="2400" b="1"/>
          </a:p>
          <a:p>
            <a:pPr marL="457200" lvl="0" indent="-381000" rtl="0">
              <a:spcBef>
                <a:spcPts val="0"/>
              </a:spcBef>
              <a:spcAft>
                <a:spcPts val="0"/>
              </a:spcAft>
              <a:buSzPts val="2400"/>
              <a:buChar char="★"/>
            </a:pPr>
            <a:r>
              <a:rPr lang="en" sz="2400" b="1"/>
              <a:t>Zero Tolerance</a:t>
            </a:r>
            <a:endParaRPr sz="2400" b="1"/>
          </a:p>
          <a:p>
            <a:pPr marL="914400" lvl="1" indent="-381000">
              <a:spcBef>
                <a:spcPts val="0"/>
              </a:spcBef>
              <a:spcAft>
                <a:spcPts val="0"/>
              </a:spcAft>
              <a:buSzPts val="2400"/>
              <a:buChar char="○"/>
            </a:pPr>
            <a:r>
              <a:rPr lang="en" sz="2400"/>
              <a:t>Established 1996, any amount of alcohol in the system of a minor is illegal. Can’t possess, can’t purchase.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4125"/>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29750" y="306750"/>
            <a:ext cx="8884500" cy="967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4200"/>
              <a:t>Drinking &amp; Driving</a:t>
            </a:r>
            <a:endParaRPr sz="4200"/>
          </a:p>
          <a:p>
            <a:pPr marL="0" lvl="0" indent="0" algn="ctr">
              <a:spcBef>
                <a:spcPts val="0"/>
              </a:spcBef>
              <a:spcAft>
                <a:spcPts val="0"/>
              </a:spcAft>
              <a:buNone/>
            </a:pPr>
            <a:r>
              <a:rPr lang="en"/>
              <a:t> </a:t>
            </a:r>
            <a:r>
              <a:rPr lang="en" b="0" i="1" u="sng"/>
              <a:t>Penalties &amp; Laws</a:t>
            </a:r>
            <a:endParaRPr b="0" i="1" u="sng"/>
          </a:p>
        </p:txBody>
      </p:sp>
      <p:sp>
        <p:nvSpPr>
          <p:cNvPr id="198" name="Shape 198"/>
          <p:cNvSpPr txBox="1">
            <a:spLocks noGrp="1"/>
          </p:cNvSpPr>
          <p:nvPr>
            <p:ph type="body" idx="1"/>
          </p:nvPr>
        </p:nvSpPr>
        <p:spPr>
          <a:xfrm>
            <a:off x="129650" y="1404050"/>
            <a:ext cx="8884500" cy="3256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On average, every </a:t>
            </a:r>
            <a:r>
              <a:rPr lang="en" sz="2400" b="1"/>
              <a:t>40 minutes</a:t>
            </a:r>
            <a:r>
              <a:rPr lang="en" sz="2400"/>
              <a:t> in the United States somebody is KILLED in a drinking and driving related vehicle accident. What do you propose as new laws or penalties to minimize the drinking and driving that takes place in this country. Please be realistic in your plan…use course notes, statistics, and facts. </a:t>
            </a:r>
            <a:endParaRPr sz="2400"/>
          </a:p>
          <a:p>
            <a:pPr marL="457200" lvl="0" indent="-381000" rtl="0">
              <a:spcBef>
                <a:spcPts val="1600"/>
              </a:spcBef>
              <a:spcAft>
                <a:spcPts val="0"/>
              </a:spcAft>
              <a:buSzPts val="2400"/>
              <a:buChar char="★"/>
            </a:pPr>
            <a:r>
              <a:rPr lang="en" sz="2400"/>
              <a:t>Use details and be specific to support your proposals.</a:t>
            </a:r>
            <a:endParaRPr sz="2400"/>
          </a:p>
          <a:p>
            <a:pPr marL="457200" lvl="0" indent="-381000" rtl="0">
              <a:spcBef>
                <a:spcPts val="0"/>
              </a:spcBef>
              <a:spcAft>
                <a:spcPts val="0"/>
              </a:spcAft>
              <a:buSzPts val="2400"/>
              <a:buChar char="★"/>
            </a:pPr>
            <a:r>
              <a:rPr lang="en" sz="2400"/>
              <a:t>Minimum 1 page, do not skip lines, simple heading, write neat.</a:t>
            </a:r>
            <a:endParaRPr sz="2400"/>
          </a:p>
          <a:p>
            <a:pPr marL="0" lvl="0" indent="0">
              <a:spcBef>
                <a:spcPts val="1600"/>
              </a:spcBef>
              <a:spcAft>
                <a:spcPts val="0"/>
              </a:spcAft>
              <a:buNone/>
            </a:pPr>
            <a:endParaRPr sz="2400"/>
          </a:p>
          <a:p>
            <a:pPr marL="0" lvl="0" indent="0">
              <a:spcBef>
                <a:spcPts val="1600"/>
              </a:spcBef>
              <a:spcAft>
                <a:spcPts val="1600"/>
              </a:spcAft>
              <a:buNone/>
            </a:pPr>
            <a:endParaRPr sz="2400"/>
          </a:p>
        </p:txBody>
      </p:sp>
      <p:pic>
        <p:nvPicPr>
          <p:cNvPr id="199" name="Shape 199" descr="Drunk Driving, Drinking ..."/>
          <p:cNvPicPr preferRelativeResize="0"/>
          <p:nvPr/>
        </p:nvPicPr>
        <p:blipFill>
          <a:blip r:embed="rId3">
            <a:alphaModFix/>
          </a:blip>
          <a:stretch>
            <a:fillRect/>
          </a:stretch>
        </p:blipFill>
        <p:spPr>
          <a:xfrm>
            <a:off x="861275" y="418825"/>
            <a:ext cx="1038299" cy="1038299"/>
          </a:xfrm>
          <a:prstGeom prst="rect">
            <a:avLst/>
          </a:prstGeom>
          <a:noFill/>
          <a:ln>
            <a:noFill/>
          </a:ln>
        </p:spPr>
      </p:pic>
      <p:pic>
        <p:nvPicPr>
          <p:cNvPr id="200" name="Shape 200" descr="Drunk Driving, Drinking ..."/>
          <p:cNvPicPr preferRelativeResize="0"/>
          <p:nvPr/>
        </p:nvPicPr>
        <p:blipFill>
          <a:blip r:embed="rId3">
            <a:alphaModFix/>
          </a:blip>
          <a:stretch>
            <a:fillRect/>
          </a:stretch>
        </p:blipFill>
        <p:spPr>
          <a:xfrm>
            <a:off x="7219825" y="501425"/>
            <a:ext cx="1038299" cy="1038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idx="4294967295"/>
          </p:nvPr>
        </p:nvSpPr>
        <p:spPr>
          <a:xfrm>
            <a:off x="87000" y="169800"/>
            <a:ext cx="8656500" cy="71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Alcohol Exam Review</a:t>
            </a:r>
            <a:endParaRPr/>
          </a:p>
        </p:txBody>
      </p:sp>
      <p:sp>
        <p:nvSpPr>
          <p:cNvPr id="206" name="Shape 206"/>
          <p:cNvSpPr txBox="1">
            <a:spLocks noGrp="1"/>
          </p:cNvSpPr>
          <p:nvPr>
            <p:ph type="body" idx="4294967295"/>
          </p:nvPr>
        </p:nvSpPr>
        <p:spPr>
          <a:xfrm>
            <a:off x="217500" y="782925"/>
            <a:ext cx="8862600" cy="3381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AutoNum type="arabicPeriod"/>
            </a:pPr>
            <a:r>
              <a:rPr lang="en" sz="2400"/>
              <a:t>Is alcohol digested or absorbed when consumed?</a:t>
            </a:r>
            <a:endParaRPr sz="2400"/>
          </a:p>
          <a:p>
            <a:pPr marL="457200" lvl="0" indent="-381000" rtl="0">
              <a:spcBef>
                <a:spcPts val="0"/>
              </a:spcBef>
              <a:spcAft>
                <a:spcPts val="0"/>
              </a:spcAft>
              <a:buSzPts val="2400"/>
              <a:buAutoNum type="arabicPeriod"/>
            </a:pPr>
            <a:r>
              <a:rPr lang="en" sz="2400"/>
              <a:t>What does BAC measure?</a:t>
            </a:r>
            <a:endParaRPr sz="2400"/>
          </a:p>
          <a:p>
            <a:pPr marL="457200" lvl="0" indent="-381000" rtl="0">
              <a:spcBef>
                <a:spcPts val="0"/>
              </a:spcBef>
              <a:spcAft>
                <a:spcPts val="0"/>
              </a:spcAft>
              <a:buSzPts val="2400"/>
              <a:buAutoNum type="arabicPeriod"/>
            </a:pPr>
            <a:r>
              <a:rPr lang="en" sz="2400"/>
              <a:t>How many drinks for men makes it binge drinking? For women?</a:t>
            </a:r>
            <a:endParaRPr sz="2400"/>
          </a:p>
          <a:p>
            <a:pPr marL="457200" lvl="0" indent="-381000" rtl="0">
              <a:spcBef>
                <a:spcPts val="0"/>
              </a:spcBef>
              <a:spcAft>
                <a:spcPts val="0"/>
              </a:spcAft>
              <a:buSzPts val="2400"/>
              <a:buAutoNum type="arabicPeriod"/>
            </a:pPr>
            <a:r>
              <a:rPr lang="en" sz="2400"/>
              <a:t>First thing you do if you think somebody has alcohol poisoning?</a:t>
            </a:r>
            <a:endParaRPr sz="2400"/>
          </a:p>
          <a:p>
            <a:pPr marL="457200" lvl="0" indent="-381000" rtl="0">
              <a:spcBef>
                <a:spcPts val="0"/>
              </a:spcBef>
              <a:spcAft>
                <a:spcPts val="0"/>
              </a:spcAft>
              <a:buSzPts val="2400"/>
              <a:buAutoNum type="arabicPeriod"/>
            </a:pPr>
            <a:r>
              <a:rPr lang="en" sz="2400"/>
              <a:t>Only thing that sobers a person up is?</a:t>
            </a:r>
            <a:endParaRPr sz="2400"/>
          </a:p>
          <a:p>
            <a:pPr marL="457200" lvl="0" indent="-381000" rtl="0">
              <a:spcBef>
                <a:spcPts val="0"/>
              </a:spcBef>
              <a:spcAft>
                <a:spcPts val="0"/>
              </a:spcAft>
              <a:buSzPts val="2400"/>
              <a:buAutoNum type="arabicPeriod"/>
            </a:pPr>
            <a:r>
              <a:rPr lang="en" sz="2400"/>
              <a:t>Why is alcohol a depressant?</a:t>
            </a:r>
            <a:endParaRPr sz="2400"/>
          </a:p>
          <a:p>
            <a:pPr marL="457200" lvl="0" indent="-381000" rtl="0">
              <a:spcBef>
                <a:spcPts val="0"/>
              </a:spcBef>
              <a:spcAft>
                <a:spcPts val="0"/>
              </a:spcAft>
              <a:buSzPts val="2400"/>
              <a:buAutoNum type="arabicPeriod"/>
            </a:pPr>
            <a:r>
              <a:rPr lang="en" sz="2400"/>
              <a:t>What is the legal limit for operating a motor vehicle?</a:t>
            </a:r>
            <a:endParaRPr sz="2400"/>
          </a:p>
          <a:p>
            <a:pPr marL="457200" lvl="0" indent="-381000" rtl="0">
              <a:spcBef>
                <a:spcPts val="0"/>
              </a:spcBef>
              <a:spcAft>
                <a:spcPts val="0"/>
              </a:spcAft>
              <a:buSzPts val="2400"/>
              <a:buAutoNum type="arabicPeriod"/>
            </a:pPr>
            <a:r>
              <a:rPr lang="en" sz="2400"/>
              <a:t>60 proof would equal _________%</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0125" y="353950"/>
            <a:ext cx="8592000" cy="8730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a:t>    Organizations</a:t>
            </a:r>
            <a:endParaRPr sz="3600"/>
          </a:p>
        </p:txBody>
      </p:sp>
      <p:sp>
        <p:nvSpPr>
          <p:cNvPr id="85" name="Shape 85"/>
          <p:cNvSpPr txBox="1">
            <a:spLocks noGrp="1"/>
          </p:cNvSpPr>
          <p:nvPr>
            <p:ph type="body" idx="1"/>
          </p:nvPr>
        </p:nvSpPr>
        <p:spPr>
          <a:xfrm>
            <a:off x="123000" y="873100"/>
            <a:ext cx="8898000" cy="3716700"/>
          </a:xfrm>
          <a:prstGeom prst="rect">
            <a:avLst/>
          </a:prstGeom>
        </p:spPr>
        <p:txBody>
          <a:bodyPr spcFirstLastPara="1" wrap="square" lIns="91425" tIns="91425" rIns="91425" bIns="91425" anchor="t" anchorCtr="0">
            <a:noAutofit/>
          </a:bodyPr>
          <a:lstStyle/>
          <a:p>
            <a:pPr marL="457200" lvl="0" indent="-400050" rtl="0">
              <a:spcBef>
                <a:spcPts val="0"/>
              </a:spcBef>
              <a:spcAft>
                <a:spcPts val="0"/>
              </a:spcAft>
              <a:buSzPts val="2700"/>
              <a:buChar char="★"/>
            </a:pPr>
            <a:r>
              <a:rPr lang="en" sz="2700" b="1"/>
              <a:t>MADD</a:t>
            </a:r>
            <a:r>
              <a:rPr lang="en" sz="2700"/>
              <a:t> &amp; </a:t>
            </a:r>
            <a:r>
              <a:rPr lang="en" sz="2700" b="1"/>
              <a:t>SADD</a:t>
            </a:r>
            <a:endParaRPr sz="2700" b="1"/>
          </a:p>
          <a:p>
            <a:pPr marL="914400" lvl="1" indent="-400050" rtl="0">
              <a:spcBef>
                <a:spcPts val="0"/>
              </a:spcBef>
              <a:spcAft>
                <a:spcPts val="0"/>
              </a:spcAft>
              <a:buSzPts val="2700"/>
              <a:buChar char="○"/>
            </a:pPr>
            <a:r>
              <a:rPr lang="en" sz="2700"/>
              <a:t>Both established in 1981 when drinking and driving was out of control, due to the penalties being so minimal.</a:t>
            </a:r>
            <a:endParaRPr sz="2700"/>
          </a:p>
          <a:p>
            <a:pPr marL="914400" lvl="1" indent="-400050" rtl="0">
              <a:spcBef>
                <a:spcPts val="0"/>
              </a:spcBef>
              <a:spcAft>
                <a:spcPts val="0"/>
              </a:spcAft>
              <a:buSzPts val="2700"/>
              <a:buChar char="○"/>
            </a:pPr>
            <a:r>
              <a:rPr lang="en" sz="2700"/>
              <a:t>Focus:</a:t>
            </a:r>
            <a:endParaRPr sz="2700"/>
          </a:p>
          <a:p>
            <a:pPr marL="1371600" lvl="2" indent="-400050" rtl="0">
              <a:spcBef>
                <a:spcPts val="0"/>
              </a:spcBef>
              <a:spcAft>
                <a:spcPts val="0"/>
              </a:spcAft>
              <a:buSzPts val="2700"/>
              <a:buChar char="■"/>
            </a:pPr>
            <a:r>
              <a:rPr lang="en" sz="2700"/>
              <a:t>Decrease drinking and driving</a:t>
            </a:r>
            <a:endParaRPr sz="2700"/>
          </a:p>
          <a:p>
            <a:pPr marL="1371600" lvl="2" indent="-400050" rtl="0">
              <a:spcBef>
                <a:spcPts val="0"/>
              </a:spcBef>
              <a:spcAft>
                <a:spcPts val="0"/>
              </a:spcAft>
              <a:buSzPts val="2700"/>
              <a:buChar char="■"/>
            </a:pPr>
            <a:r>
              <a:rPr lang="en" sz="2700"/>
              <a:t>Increase severity of punishments</a:t>
            </a:r>
            <a:endParaRPr sz="2700"/>
          </a:p>
          <a:p>
            <a:pPr marL="1371600" lvl="2" indent="-400050">
              <a:spcBef>
                <a:spcPts val="0"/>
              </a:spcBef>
              <a:spcAft>
                <a:spcPts val="0"/>
              </a:spcAft>
              <a:buSzPts val="2700"/>
              <a:buChar char="■"/>
            </a:pPr>
            <a:r>
              <a:rPr lang="en" sz="2700"/>
              <a:t>Raise awareness to lost lives</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0" y="471950"/>
            <a:ext cx="9084900" cy="4389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4100"/>
              <a:t>12 oz Beer = 5 oz Wine = 1.5oz Liquor</a:t>
            </a:r>
            <a:endParaRPr sz="4100"/>
          </a:p>
          <a:p>
            <a:pPr marL="0" lvl="0" indent="0">
              <a:spcBef>
                <a:spcPts val="0"/>
              </a:spcBef>
              <a:spcAft>
                <a:spcPts val="0"/>
              </a:spcAft>
              <a:buNone/>
            </a:pPr>
            <a:endParaRPr sz="4100"/>
          </a:p>
          <a:p>
            <a:pPr marL="0" lvl="0" indent="0">
              <a:spcBef>
                <a:spcPts val="0"/>
              </a:spcBef>
              <a:spcAft>
                <a:spcPts val="0"/>
              </a:spcAft>
              <a:buNone/>
            </a:pPr>
            <a:endParaRPr sz="4100"/>
          </a:p>
          <a:p>
            <a:pPr marL="0" lvl="0" indent="0">
              <a:spcBef>
                <a:spcPts val="0"/>
              </a:spcBef>
              <a:spcAft>
                <a:spcPts val="0"/>
              </a:spcAft>
              <a:buNone/>
            </a:pPr>
            <a:endParaRPr sz="4100"/>
          </a:p>
          <a:p>
            <a:pPr marL="0" lvl="0" indent="0">
              <a:spcBef>
                <a:spcPts val="0"/>
              </a:spcBef>
              <a:spcAft>
                <a:spcPts val="0"/>
              </a:spcAft>
              <a:buNone/>
            </a:pPr>
            <a:r>
              <a:rPr lang="en" sz="3800"/>
              <a:t>ALL THE </a:t>
            </a:r>
            <a:r>
              <a:rPr lang="en" sz="3800" u="sng"/>
              <a:t>SAME</a:t>
            </a:r>
            <a:r>
              <a:rPr lang="en" sz="3800"/>
              <a:t> AMOUNT OF ALCOHOL</a:t>
            </a:r>
            <a:endParaRPr sz="3800"/>
          </a:p>
        </p:txBody>
      </p:sp>
      <p:pic>
        <p:nvPicPr>
          <p:cNvPr id="91" name="Shape 91"/>
          <p:cNvPicPr preferRelativeResize="0"/>
          <p:nvPr/>
        </p:nvPicPr>
        <p:blipFill>
          <a:blip r:embed="rId3">
            <a:alphaModFix/>
          </a:blip>
          <a:stretch>
            <a:fillRect/>
          </a:stretch>
        </p:blipFill>
        <p:spPr>
          <a:xfrm>
            <a:off x="489350" y="1759827"/>
            <a:ext cx="1718125" cy="1718125"/>
          </a:xfrm>
          <a:prstGeom prst="rect">
            <a:avLst/>
          </a:prstGeom>
          <a:noFill/>
          <a:ln>
            <a:noFill/>
          </a:ln>
        </p:spPr>
      </p:pic>
      <p:pic>
        <p:nvPicPr>
          <p:cNvPr id="92" name="Shape 92"/>
          <p:cNvPicPr preferRelativeResize="0"/>
          <p:nvPr/>
        </p:nvPicPr>
        <p:blipFill>
          <a:blip r:embed="rId4">
            <a:alphaModFix/>
          </a:blip>
          <a:stretch>
            <a:fillRect/>
          </a:stretch>
        </p:blipFill>
        <p:spPr>
          <a:xfrm>
            <a:off x="3678875" y="1759825"/>
            <a:ext cx="1519325" cy="1718125"/>
          </a:xfrm>
          <a:prstGeom prst="rect">
            <a:avLst/>
          </a:prstGeom>
          <a:noFill/>
          <a:ln>
            <a:noFill/>
          </a:ln>
        </p:spPr>
      </p:pic>
      <p:pic>
        <p:nvPicPr>
          <p:cNvPr id="93" name="Shape 93"/>
          <p:cNvPicPr preferRelativeResize="0"/>
          <p:nvPr/>
        </p:nvPicPr>
        <p:blipFill>
          <a:blip r:embed="rId5">
            <a:alphaModFix/>
          </a:blip>
          <a:stretch>
            <a:fillRect/>
          </a:stretch>
        </p:blipFill>
        <p:spPr>
          <a:xfrm>
            <a:off x="6826946" y="1785476"/>
            <a:ext cx="1410580" cy="169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29775" y="483750"/>
            <a:ext cx="8950800" cy="727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500" u="sng"/>
              <a:t>Proof</a:t>
            </a:r>
            <a:r>
              <a:rPr lang="en" sz="3500" b="0"/>
              <a:t>- Is the alcohol by volume doubled.</a:t>
            </a:r>
            <a:endParaRPr sz="3500" b="0"/>
          </a:p>
        </p:txBody>
      </p:sp>
      <p:sp>
        <p:nvSpPr>
          <p:cNvPr id="99" name="Shape 99"/>
          <p:cNvSpPr txBox="1">
            <a:spLocks noGrp="1"/>
          </p:cNvSpPr>
          <p:nvPr>
            <p:ph type="body" idx="1"/>
          </p:nvPr>
        </p:nvSpPr>
        <p:spPr>
          <a:xfrm>
            <a:off x="54375" y="1007025"/>
            <a:ext cx="9144000" cy="3256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t>40% alcohol equals 80 proof.</a:t>
            </a:r>
            <a:endParaRPr sz="3000"/>
          </a:p>
          <a:p>
            <a:pPr marL="0" lvl="0" indent="0">
              <a:spcBef>
                <a:spcPts val="1600"/>
              </a:spcBef>
              <a:spcAft>
                <a:spcPts val="0"/>
              </a:spcAft>
              <a:buNone/>
            </a:pPr>
            <a:r>
              <a:rPr lang="en" sz="3000"/>
              <a:t>70 proof would equal 35% alcohol.</a:t>
            </a:r>
            <a:endParaRPr sz="3000"/>
          </a:p>
          <a:p>
            <a:pPr marL="0" lvl="0" indent="0">
              <a:spcBef>
                <a:spcPts val="1600"/>
              </a:spcBef>
              <a:spcAft>
                <a:spcPts val="1600"/>
              </a:spcAft>
              <a:buNone/>
            </a:pPr>
            <a:r>
              <a:rPr lang="en" sz="3000"/>
              <a:t>18th century they would mix liquor with gunpowder and light it. The bigger &amp; brighter the explosion, the more pure the liquor. Resulting in the selling “proving” their product was pure and strong.</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03"/>
        <p:cNvGrpSpPr/>
        <p:nvPr/>
      </p:nvGrpSpPr>
      <p:grpSpPr>
        <a:xfrm>
          <a:off x="0" y="0"/>
          <a:ext cx="0" cy="0"/>
          <a:chOff x="0" y="0"/>
          <a:chExt cx="0" cy="0"/>
        </a:xfrm>
      </p:grpSpPr>
      <p:sp>
        <p:nvSpPr>
          <p:cNvPr id="104" name="Shape 104"/>
          <p:cNvSpPr txBox="1">
            <a:spLocks noGrp="1"/>
          </p:cNvSpPr>
          <p:nvPr>
            <p:ph type="title" idx="4294967295"/>
          </p:nvPr>
        </p:nvSpPr>
        <p:spPr>
          <a:xfrm>
            <a:off x="117600" y="184475"/>
            <a:ext cx="8908800" cy="68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000" b="0"/>
              <a:t>Influences of </a:t>
            </a:r>
            <a:r>
              <a:rPr lang="en" sz="4000"/>
              <a:t>Alcohol</a:t>
            </a:r>
            <a:r>
              <a:rPr lang="en" sz="4000" b="0"/>
              <a:t> in the body</a:t>
            </a:r>
            <a:endParaRPr sz="4000" b="0"/>
          </a:p>
        </p:txBody>
      </p:sp>
      <p:sp>
        <p:nvSpPr>
          <p:cNvPr id="105" name="Shape 105"/>
          <p:cNvSpPr txBox="1">
            <a:spLocks noGrp="1"/>
          </p:cNvSpPr>
          <p:nvPr>
            <p:ph type="body" idx="4294967295"/>
          </p:nvPr>
        </p:nvSpPr>
        <p:spPr>
          <a:xfrm>
            <a:off x="140850" y="1033100"/>
            <a:ext cx="8862300" cy="3979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500"/>
              <a:t>What is affecting a person’s BAC?</a:t>
            </a:r>
            <a:endParaRPr sz="2500"/>
          </a:p>
          <a:p>
            <a:pPr marL="457200" lvl="0" indent="-387350" rtl="0">
              <a:spcBef>
                <a:spcPts val="1600"/>
              </a:spcBef>
              <a:spcAft>
                <a:spcPts val="0"/>
              </a:spcAft>
              <a:buSzPts val="2500"/>
              <a:buChar char="★"/>
            </a:pPr>
            <a:r>
              <a:rPr lang="en" sz="2500"/>
              <a:t>Body weight</a:t>
            </a:r>
            <a:endParaRPr sz="2500"/>
          </a:p>
          <a:p>
            <a:pPr marL="457200" lvl="0" indent="-387350" rtl="0">
              <a:spcBef>
                <a:spcPts val="0"/>
              </a:spcBef>
              <a:spcAft>
                <a:spcPts val="0"/>
              </a:spcAft>
              <a:buSzPts val="2500"/>
              <a:buChar char="★"/>
            </a:pPr>
            <a:r>
              <a:rPr lang="en" sz="2500"/>
              <a:t>Gender (males metabolize alcohol quicker than females)</a:t>
            </a:r>
            <a:endParaRPr sz="2500"/>
          </a:p>
          <a:p>
            <a:pPr marL="457200" lvl="0" indent="-387350" rtl="0">
              <a:spcBef>
                <a:spcPts val="0"/>
              </a:spcBef>
              <a:spcAft>
                <a:spcPts val="0"/>
              </a:spcAft>
              <a:buSzPts val="2500"/>
              <a:buChar char="★"/>
            </a:pPr>
            <a:r>
              <a:rPr lang="en" sz="2500"/>
              <a:t>How often a person drinks (tolerance)</a:t>
            </a:r>
            <a:endParaRPr sz="2500"/>
          </a:p>
          <a:p>
            <a:pPr marL="457200" lvl="0" indent="-387350" rtl="0">
              <a:spcBef>
                <a:spcPts val="0"/>
              </a:spcBef>
              <a:spcAft>
                <a:spcPts val="0"/>
              </a:spcAft>
              <a:buSzPts val="2500"/>
              <a:buChar char="★"/>
            </a:pPr>
            <a:r>
              <a:rPr lang="en" sz="2500"/>
              <a:t>How much a person drinks</a:t>
            </a:r>
            <a:endParaRPr sz="2500"/>
          </a:p>
          <a:p>
            <a:pPr marL="457200" lvl="0" indent="-387350" rtl="0">
              <a:spcBef>
                <a:spcPts val="0"/>
              </a:spcBef>
              <a:spcAft>
                <a:spcPts val="0"/>
              </a:spcAft>
              <a:buSzPts val="2500"/>
              <a:buChar char="★"/>
            </a:pPr>
            <a:r>
              <a:rPr lang="en" sz="2500"/>
              <a:t>How quickly they drink</a:t>
            </a:r>
            <a:endParaRPr sz="2500"/>
          </a:p>
          <a:p>
            <a:pPr marL="457200" lvl="0" indent="-387350" rtl="0">
              <a:spcBef>
                <a:spcPts val="0"/>
              </a:spcBef>
              <a:spcAft>
                <a:spcPts val="0"/>
              </a:spcAft>
              <a:buSzPts val="2500"/>
              <a:buChar char="★"/>
            </a:pPr>
            <a:r>
              <a:rPr lang="en" sz="2500"/>
              <a:t>Use of drugs/medications (increases effects &amp; dangers)</a:t>
            </a:r>
            <a:endParaRPr sz="2500"/>
          </a:p>
          <a:p>
            <a:pPr marL="457200" lvl="0" indent="-387350" rtl="0">
              <a:spcBef>
                <a:spcPts val="0"/>
              </a:spcBef>
              <a:spcAft>
                <a:spcPts val="0"/>
              </a:spcAft>
              <a:buSzPts val="2500"/>
              <a:buChar char="★"/>
            </a:pPr>
            <a:r>
              <a:rPr lang="en" sz="2500"/>
              <a:t>Food consumption/empty stomach</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54375" y="522000"/>
            <a:ext cx="9003900" cy="4099500"/>
          </a:xfrm>
          <a:prstGeom prst="rect">
            <a:avLst/>
          </a:prstGeom>
        </p:spPr>
        <p:txBody>
          <a:bodyPr spcFirstLastPara="1" wrap="square" lIns="91425" tIns="91425" rIns="91425" bIns="91425" anchor="t" anchorCtr="0">
            <a:noAutofit/>
          </a:bodyPr>
          <a:lstStyle/>
          <a:p>
            <a:pPr marL="457200" lvl="0" indent="-457200" rtl="0">
              <a:spcBef>
                <a:spcPts val="0"/>
              </a:spcBef>
              <a:spcAft>
                <a:spcPts val="0"/>
              </a:spcAft>
              <a:buSzPts val="3600"/>
              <a:buChar char="➔"/>
            </a:pPr>
            <a:r>
              <a:rPr lang="en" sz="3600"/>
              <a:t>Alcohol </a:t>
            </a:r>
            <a:r>
              <a:rPr lang="en" sz="3600" u="sng"/>
              <a:t>absorbs</a:t>
            </a:r>
            <a:r>
              <a:rPr lang="en" sz="3600"/>
              <a:t> into your bloodstream.</a:t>
            </a:r>
            <a:endParaRPr sz="3600"/>
          </a:p>
          <a:p>
            <a:pPr marL="457200" lvl="0" indent="-457200">
              <a:spcBef>
                <a:spcPts val="0"/>
              </a:spcBef>
              <a:spcAft>
                <a:spcPts val="0"/>
              </a:spcAft>
              <a:buSzPts val="3600"/>
              <a:buChar char="➔"/>
            </a:pPr>
            <a:r>
              <a:rPr lang="en" sz="3600"/>
              <a:t>Liver </a:t>
            </a:r>
            <a:r>
              <a:rPr lang="en" sz="3600" b="1"/>
              <a:t>oxidizes</a:t>
            </a:r>
            <a:r>
              <a:rPr lang="en" sz="3600"/>
              <a:t> (breaks down) 90% of the alcohol consumed.</a:t>
            </a:r>
            <a:endParaRPr sz="3600"/>
          </a:p>
          <a:p>
            <a:pPr marL="457200" lvl="0" indent="-444500" rtl="0">
              <a:spcBef>
                <a:spcPts val="0"/>
              </a:spcBef>
              <a:spcAft>
                <a:spcPts val="0"/>
              </a:spcAft>
              <a:buSzPts val="3400"/>
              <a:buChar char="➔"/>
            </a:pPr>
            <a:r>
              <a:rPr lang="en" sz="3400"/>
              <a:t>Liver can only break down .5 ounces an hour.</a:t>
            </a:r>
            <a:endParaRPr sz="3400"/>
          </a:p>
          <a:p>
            <a:pPr marL="914400" lvl="1" indent="-444500" rtl="0">
              <a:spcBef>
                <a:spcPts val="0"/>
              </a:spcBef>
              <a:spcAft>
                <a:spcPts val="0"/>
              </a:spcAft>
              <a:buSzPts val="3400"/>
              <a:buChar char="◆"/>
            </a:pPr>
            <a:r>
              <a:rPr lang="en" sz="3400"/>
              <a:t>Basically </a:t>
            </a:r>
            <a:r>
              <a:rPr lang="en" sz="3400" u="sng"/>
              <a:t>1 drink</a:t>
            </a:r>
            <a:r>
              <a:rPr lang="en" sz="3400"/>
              <a:t> per hour!</a:t>
            </a:r>
            <a:endParaRPr sz="3400"/>
          </a:p>
          <a:p>
            <a:pPr marL="457200" lvl="0" indent="-444500">
              <a:spcBef>
                <a:spcPts val="0"/>
              </a:spcBef>
              <a:spcAft>
                <a:spcPts val="0"/>
              </a:spcAft>
              <a:buSzPts val="3400"/>
              <a:buChar char="➔"/>
            </a:pPr>
            <a:r>
              <a:rPr lang="en" sz="3400"/>
              <a:t>Only thing that sobers a person up is </a:t>
            </a:r>
            <a:r>
              <a:rPr lang="en" sz="3400" b="1"/>
              <a:t>TIME</a:t>
            </a:r>
            <a:r>
              <a:rPr lang="en" sz="3400"/>
              <a:t>!</a:t>
            </a:r>
            <a:endParaRPr sz="3400"/>
          </a:p>
          <a:p>
            <a:pPr marL="0" lvl="0" indent="0">
              <a:spcBef>
                <a:spcPts val="1600"/>
              </a:spcBef>
              <a:spcAft>
                <a:spcPts val="1600"/>
              </a:spcAft>
              <a:buNone/>
            </a:pPr>
            <a:endParaRPr sz="3400"/>
          </a:p>
        </p:txBody>
      </p:sp>
      <p:pic>
        <p:nvPicPr>
          <p:cNvPr id="111" name="Shape 111"/>
          <p:cNvPicPr preferRelativeResize="0"/>
          <p:nvPr/>
        </p:nvPicPr>
        <p:blipFill>
          <a:blip r:embed="rId3">
            <a:alphaModFix/>
          </a:blip>
          <a:stretch>
            <a:fillRect/>
          </a:stretch>
        </p:blipFill>
        <p:spPr>
          <a:xfrm>
            <a:off x="6233927" y="3050327"/>
            <a:ext cx="1216975" cy="1216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84850" y="293225"/>
            <a:ext cx="8537100" cy="77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800"/>
              <a:t>Cirrhosis</a:t>
            </a:r>
            <a:r>
              <a:rPr lang="en"/>
              <a:t> </a:t>
            </a:r>
            <a:endParaRPr/>
          </a:p>
        </p:txBody>
      </p:sp>
      <p:sp>
        <p:nvSpPr>
          <p:cNvPr id="117" name="Shape 117"/>
          <p:cNvSpPr txBox="1">
            <a:spLocks noGrp="1"/>
          </p:cNvSpPr>
          <p:nvPr>
            <p:ph type="body" idx="1"/>
          </p:nvPr>
        </p:nvSpPr>
        <p:spPr>
          <a:xfrm>
            <a:off x="0" y="1130925"/>
            <a:ext cx="9144000" cy="3207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Damaging and destroying of liver tissue and cells. </a:t>
            </a:r>
            <a:endParaRPr sz="2400"/>
          </a:p>
          <a:p>
            <a:pPr marL="457200" lvl="0" indent="-381000" rtl="0">
              <a:spcBef>
                <a:spcPts val="0"/>
              </a:spcBef>
              <a:spcAft>
                <a:spcPts val="0"/>
              </a:spcAft>
              <a:buSzPts val="2400"/>
              <a:buChar char="❏"/>
            </a:pPr>
            <a:r>
              <a:rPr lang="en" sz="2400"/>
              <a:t>Scar tissue covers healthy tissue and blocks blood flow.</a:t>
            </a:r>
            <a:endParaRPr sz="2400"/>
          </a:p>
          <a:p>
            <a:pPr marL="457200" lvl="0" indent="-381000" rtl="0">
              <a:spcBef>
                <a:spcPts val="0"/>
              </a:spcBef>
              <a:spcAft>
                <a:spcPts val="0"/>
              </a:spcAft>
              <a:buSzPts val="2400"/>
              <a:buChar char="❏"/>
            </a:pPr>
            <a:r>
              <a:rPr lang="en" sz="2400"/>
              <a:t>The scarring impairs the liver's ability to:</a:t>
            </a:r>
            <a:endParaRPr sz="2400"/>
          </a:p>
          <a:p>
            <a:pPr marL="914400" lvl="1" indent="-381000" rtl="0">
              <a:spcBef>
                <a:spcPts val="0"/>
              </a:spcBef>
              <a:spcAft>
                <a:spcPts val="0"/>
              </a:spcAft>
              <a:buSzPts val="2400"/>
              <a:buChar char="✓"/>
            </a:pPr>
            <a:r>
              <a:rPr lang="en" sz="2400"/>
              <a:t>Control infections</a:t>
            </a:r>
            <a:endParaRPr sz="2400"/>
          </a:p>
          <a:p>
            <a:pPr marL="914400" lvl="1" indent="-381000" rtl="0">
              <a:spcBef>
                <a:spcPts val="0"/>
              </a:spcBef>
              <a:spcAft>
                <a:spcPts val="0"/>
              </a:spcAft>
              <a:buSzPts val="2400"/>
              <a:buChar char="✓"/>
            </a:pPr>
            <a:r>
              <a:rPr lang="en" sz="2400"/>
              <a:t>Remove toxins from blood</a:t>
            </a:r>
            <a:endParaRPr sz="2400"/>
          </a:p>
          <a:p>
            <a:pPr marL="914400" lvl="1" indent="-381000" rtl="0">
              <a:spcBef>
                <a:spcPts val="0"/>
              </a:spcBef>
              <a:spcAft>
                <a:spcPts val="0"/>
              </a:spcAft>
              <a:buSzPts val="2400"/>
              <a:buChar char="✓"/>
            </a:pPr>
            <a:r>
              <a:rPr lang="en" sz="2400"/>
              <a:t>Process nutrients</a:t>
            </a:r>
            <a:endParaRPr sz="2400"/>
          </a:p>
          <a:p>
            <a:pPr marL="914400" lvl="1" indent="-381000" rtl="0">
              <a:spcBef>
                <a:spcPts val="0"/>
              </a:spcBef>
              <a:spcAft>
                <a:spcPts val="0"/>
              </a:spcAft>
              <a:buSzPts val="2400"/>
              <a:buChar char="✓"/>
            </a:pPr>
            <a:r>
              <a:rPr lang="en" sz="2400"/>
              <a:t>Clot your blood</a:t>
            </a:r>
            <a:endParaRPr sz="2400"/>
          </a:p>
          <a:p>
            <a:pPr marL="914400" lvl="1" indent="-381000">
              <a:spcBef>
                <a:spcPts val="0"/>
              </a:spcBef>
              <a:spcAft>
                <a:spcPts val="0"/>
              </a:spcAft>
              <a:buSzPts val="2400"/>
              <a:buChar char="✓"/>
            </a:pPr>
            <a:r>
              <a:rPr lang="en" sz="2400"/>
              <a:t>Produce bile</a:t>
            </a:r>
            <a:endParaRPr sz="2400"/>
          </a:p>
        </p:txBody>
      </p:sp>
      <p:pic>
        <p:nvPicPr>
          <p:cNvPr id="118" name="Shape 118"/>
          <p:cNvPicPr preferRelativeResize="0"/>
          <p:nvPr/>
        </p:nvPicPr>
        <p:blipFill>
          <a:blip r:embed="rId3">
            <a:alphaModFix/>
          </a:blip>
          <a:stretch>
            <a:fillRect/>
          </a:stretch>
        </p:blipFill>
        <p:spPr>
          <a:xfrm>
            <a:off x="4578050" y="2472050"/>
            <a:ext cx="4459251" cy="250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328025" y="489350"/>
            <a:ext cx="8388600" cy="4130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3000"/>
          </a:p>
          <a:p>
            <a:pPr marL="457200" lvl="0" indent="-419100" rtl="0">
              <a:spcBef>
                <a:spcPts val="0"/>
              </a:spcBef>
              <a:spcAft>
                <a:spcPts val="0"/>
              </a:spcAft>
              <a:buSzPts val="3000"/>
              <a:buChar char="❏"/>
            </a:pPr>
            <a:r>
              <a:rPr lang="en" sz="3000"/>
              <a:t>2-3 alcoholic drinks a day puts a person at high risk for cirrhosis. Drinking heavily 1-2 days a week poses the same risk!</a:t>
            </a:r>
            <a:endParaRPr sz="3000"/>
          </a:p>
          <a:p>
            <a:pPr marL="0" lvl="0" indent="0" rtl="0">
              <a:spcBef>
                <a:spcPts val="0"/>
              </a:spcBef>
              <a:spcAft>
                <a:spcPts val="0"/>
              </a:spcAft>
              <a:buNone/>
            </a:pPr>
            <a:endParaRPr sz="3000"/>
          </a:p>
          <a:p>
            <a:pPr marL="457200" lvl="0" indent="-419100" rtl="0">
              <a:spcBef>
                <a:spcPts val="0"/>
              </a:spcBef>
              <a:spcAft>
                <a:spcPts val="0"/>
              </a:spcAft>
              <a:buSzPts val="3000"/>
              <a:buChar char="❏"/>
            </a:pPr>
            <a:r>
              <a:rPr lang="en" sz="3000"/>
              <a:t>Liver has over 250 functions</a:t>
            </a:r>
            <a:endParaRPr sz="3000"/>
          </a:p>
          <a:p>
            <a:pPr marL="457200" lvl="0" indent="-419100" rtl="0">
              <a:spcBef>
                <a:spcPts val="0"/>
              </a:spcBef>
              <a:spcAft>
                <a:spcPts val="0"/>
              </a:spcAft>
              <a:buSzPts val="3000"/>
              <a:buChar char="❏"/>
            </a:pPr>
            <a:r>
              <a:rPr lang="en" sz="3000"/>
              <a:t>Weighs about 3 pounds</a:t>
            </a:r>
            <a:endParaRPr sz="3000"/>
          </a:p>
          <a:p>
            <a:pPr marL="457200" lvl="0" indent="-419100">
              <a:spcBef>
                <a:spcPts val="0"/>
              </a:spcBef>
              <a:spcAft>
                <a:spcPts val="0"/>
              </a:spcAft>
              <a:buSzPts val="3000"/>
              <a:buChar char="❏"/>
            </a:pPr>
            <a:r>
              <a:rPr lang="en" sz="3000"/>
              <a:t>Largest organ in the body</a:t>
            </a:r>
            <a:endParaRPr sz="3000"/>
          </a:p>
        </p:txBody>
      </p:sp>
      <p:pic>
        <p:nvPicPr>
          <p:cNvPr id="124" name="Shape 124"/>
          <p:cNvPicPr preferRelativeResize="0"/>
          <p:nvPr/>
        </p:nvPicPr>
        <p:blipFill>
          <a:blip r:embed="rId3">
            <a:alphaModFix/>
          </a:blip>
          <a:stretch>
            <a:fillRect/>
          </a:stretch>
        </p:blipFill>
        <p:spPr>
          <a:xfrm>
            <a:off x="5776900" y="2163975"/>
            <a:ext cx="2939725" cy="235790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On-screen Show (16:9)</PresentationFormat>
  <Paragraphs>175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Lato</vt:lpstr>
      <vt:lpstr>Raleway</vt:lpstr>
      <vt:lpstr>Swiss</vt:lpstr>
      <vt:lpstr>Alcohol</vt:lpstr>
      <vt:lpstr>                                 Laws</vt:lpstr>
      <vt:lpstr>    Organizations</vt:lpstr>
      <vt:lpstr>12 oz Beer = 5 oz Wine = 1.5oz Liquor    ALL THE SAME AMOUNT OF ALCOHOL</vt:lpstr>
      <vt:lpstr>Proof- Is the alcohol by volume doubled.</vt:lpstr>
      <vt:lpstr>Influences of Alcohol in the body</vt:lpstr>
      <vt:lpstr>PowerPoint Presentation</vt:lpstr>
      <vt:lpstr>Cirrhosis </vt:lpstr>
      <vt:lpstr>PowerPoint Presentation</vt:lpstr>
      <vt:lpstr>“Do Now”</vt:lpstr>
      <vt:lpstr>Binge Drinking</vt:lpstr>
      <vt:lpstr>At The Bell Assignment”</vt:lpstr>
      <vt:lpstr>PowerPoint Presentation</vt:lpstr>
      <vt:lpstr>               Lowering the Drinking Age in US, maybe?</vt:lpstr>
      <vt:lpstr>Alcohol Poisoning “Do Now”</vt:lpstr>
      <vt:lpstr>Alcoholism is a family disease…..</vt:lpstr>
      <vt:lpstr>Alcohol &amp; Medications  “Do Now”</vt:lpstr>
      <vt:lpstr>Alcohol &amp; Medications</vt:lpstr>
      <vt:lpstr>Overdose death due to alcohol &amp; medicine complications</vt:lpstr>
      <vt:lpstr>Drinking &amp; Driving  Penalties &amp; Laws</vt:lpstr>
      <vt:lpstr>Alcohol Exam Review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dc:title>
  <dc:creator>gregory axelson</dc:creator>
  <cp:lastModifiedBy>wcsd</cp:lastModifiedBy>
  <cp:revision>1</cp:revision>
  <dcterms:modified xsi:type="dcterms:W3CDTF">2018-01-25T14:19:21Z</dcterms:modified>
</cp:coreProperties>
</file>