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74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C49C6-E26B-4FFB-9309-D5DBF2CFF2A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545F1-4A37-4C44-883D-C7B33B46E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23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45F1-4A37-4C44-883D-C7B33B46EE1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38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1B5-BCAD-4F69-9571-EFC5210711F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7FD0-1C6F-4396-AC8F-F3FDA0D98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1B5-BCAD-4F69-9571-EFC5210711F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7FD0-1C6F-4396-AC8F-F3FDA0D98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1B5-BCAD-4F69-9571-EFC5210711F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7FD0-1C6F-4396-AC8F-F3FDA0D98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1B5-BCAD-4F69-9571-EFC5210711F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7FD0-1C6F-4396-AC8F-F3FDA0D98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1B5-BCAD-4F69-9571-EFC5210711F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7FD0-1C6F-4396-AC8F-F3FDA0D98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1B5-BCAD-4F69-9571-EFC5210711F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7FD0-1C6F-4396-AC8F-F3FDA0D98C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1B5-BCAD-4F69-9571-EFC5210711F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7FD0-1C6F-4396-AC8F-F3FDA0D98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1B5-BCAD-4F69-9571-EFC5210711F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7FD0-1C6F-4396-AC8F-F3FDA0D98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1B5-BCAD-4F69-9571-EFC5210711F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7FD0-1C6F-4396-AC8F-F3FDA0D98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1B5-BCAD-4F69-9571-EFC5210711F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CB7FD0-1C6F-4396-AC8F-F3FDA0D98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1B5-BCAD-4F69-9571-EFC5210711F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7FD0-1C6F-4396-AC8F-F3FDA0D98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79B51B5-BCAD-4F69-9571-EFC5210711FD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7CB7FD0-1C6F-4396-AC8F-F3FDA0D98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Bar dir="vert"/>
  </p:transition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52798" y="1962438"/>
            <a:ext cx="5648623" cy="1282488"/>
          </a:xfrm>
        </p:spPr>
        <p:txBody>
          <a:bodyPr/>
          <a:lstStyle/>
          <a:p>
            <a:r>
              <a:rPr lang="en-US" b="1" dirty="0" smtClean="0">
                <a:latin typeface="Adobe Hebrew" pitchFamily="18" charset="-79"/>
                <a:cs typeface="Adobe Hebrew" pitchFamily="18" charset="-79"/>
              </a:rPr>
              <a:t>Plot structure, Conflict, and theme</a:t>
            </a:r>
            <a:endParaRPr lang="en-US" b="1" dirty="0">
              <a:latin typeface="Adobe Hebrew" pitchFamily="18" charset="-79"/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245572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dobe Hebrew" pitchFamily="18" charset="-79"/>
                <a:cs typeface="Adobe Hebrew" pitchFamily="18" charset="-79"/>
              </a:rPr>
              <a:t>Other types of conflict</a:t>
            </a:r>
            <a:endParaRPr lang="en-US" b="1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 smtClean="0"/>
              <a:t>Character </a:t>
            </a:r>
            <a:r>
              <a:rPr lang="en-US" sz="2000" dirty="0" err="1" smtClean="0"/>
              <a:t>vs</a:t>
            </a:r>
            <a:r>
              <a:rPr lang="en-US" sz="2000" dirty="0" smtClean="0"/>
              <a:t> Supernatural </a:t>
            </a:r>
          </a:p>
          <a:p>
            <a:pPr lvl="2"/>
            <a:r>
              <a:rPr lang="en-US" sz="2000" dirty="0" smtClean="0"/>
              <a:t>Gods, ghosts, monsters, spirits, aliens, etc.</a:t>
            </a:r>
          </a:p>
          <a:p>
            <a:pPr lvl="2"/>
            <a:endParaRPr lang="en-US" sz="2000" dirty="0" smtClean="0"/>
          </a:p>
          <a:p>
            <a:pPr lvl="1"/>
            <a:r>
              <a:rPr lang="en-US" sz="2000" dirty="0" smtClean="0"/>
              <a:t>Character </a:t>
            </a:r>
            <a:r>
              <a:rPr lang="en-US" sz="2000" dirty="0" err="1" smtClean="0"/>
              <a:t>vs</a:t>
            </a:r>
            <a:r>
              <a:rPr lang="en-US" sz="2000" dirty="0" smtClean="0"/>
              <a:t> Fate</a:t>
            </a:r>
          </a:p>
          <a:p>
            <a:pPr lvl="2"/>
            <a:r>
              <a:rPr lang="en-US" sz="2000" dirty="0" smtClean="0"/>
              <a:t>Fight for choice; fight against destiny</a:t>
            </a:r>
          </a:p>
          <a:p>
            <a:pPr lvl="2"/>
            <a:endParaRPr lang="en-US" sz="2000" dirty="0" smtClean="0"/>
          </a:p>
          <a:p>
            <a:pPr lvl="1"/>
            <a:r>
              <a:rPr lang="en-US" sz="2000" dirty="0" smtClean="0"/>
              <a:t>Character </a:t>
            </a:r>
            <a:r>
              <a:rPr lang="en-US" sz="2000" dirty="0" err="1" smtClean="0"/>
              <a:t>vs</a:t>
            </a:r>
            <a:r>
              <a:rPr lang="en-US" sz="2000" dirty="0" smtClean="0"/>
              <a:t> Technology</a:t>
            </a:r>
          </a:p>
          <a:p>
            <a:pPr lvl="2"/>
            <a:r>
              <a:rPr lang="en-US" sz="2000" dirty="0" smtClean="0"/>
              <a:t>Computers, machines, etc. </a:t>
            </a:r>
          </a:p>
        </p:txBody>
      </p:sp>
    </p:spTree>
    <p:extLst>
      <p:ext uri="{BB962C8B-B14F-4D97-AF65-F5344CB8AC3E}">
        <p14:creationId xmlns:p14="http://schemas.microsoft.com/office/powerpoint/2010/main" val="13438321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dobe Hebrew" pitchFamily="18" charset="-79"/>
                <a:cs typeface="Adobe Hebrew" pitchFamily="18" charset="-79"/>
              </a:rPr>
              <a:t>theme</a:t>
            </a:r>
            <a:endParaRPr lang="en-US" b="1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2000" dirty="0" smtClean="0">
                <a:latin typeface="Adobe Hebrew" pitchFamily="18" charset="-79"/>
                <a:cs typeface="Adobe Hebrew" pitchFamily="18" charset="-79"/>
              </a:rPr>
              <a:t>The theme is the universal message about truth or life that is communicated by a literary work</a:t>
            </a:r>
          </a:p>
          <a:p>
            <a:pPr lvl="2"/>
            <a:r>
              <a:rPr lang="en-US" sz="2000" dirty="0" smtClean="0">
                <a:latin typeface="Adobe Hebrew" pitchFamily="18" charset="-79"/>
                <a:cs typeface="Adobe Hebrew" pitchFamily="18" charset="-79"/>
              </a:rPr>
              <a:t>Life lesson</a:t>
            </a:r>
          </a:p>
          <a:p>
            <a:pPr lvl="2"/>
            <a:r>
              <a:rPr lang="en-US" sz="2000" dirty="0" smtClean="0">
                <a:latin typeface="Adobe Hebrew" pitchFamily="18" charset="-79"/>
                <a:cs typeface="Adobe Hebrew" pitchFamily="18" charset="-79"/>
              </a:rPr>
              <a:t>Meaning</a:t>
            </a:r>
          </a:p>
          <a:p>
            <a:pPr lvl="2"/>
            <a:r>
              <a:rPr lang="en-US" sz="2000" dirty="0" smtClean="0">
                <a:latin typeface="Adobe Hebrew" pitchFamily="18" charset="-79"/>
                <a:cs typeface="Adobe Hebrew" pitchFamily="18" charset="-79"/>
              </a:rPr>
              <a:t>Moral</a:t>
            </a:r>
          </a:p>
          <a:p>
            <a:pPr lvl="2"/>
            <a:r>
              <a:rPr lang="en-US" sz="2000" dirty="0" smtClean="0">
                <a:latin typeface="Adobe Hebrew" pitchFamily="18" charset="-79"/>
                <a:cs typeface="Adobe Hebrew" pitchFamily="18" charset="-79"/>
              </a:rPr>
              <a:t>Message about life or human nature </a:t>
            </a:r>
          </a:p>
          <a:p>
            <a:pPr lvl="2"/>
            <a:endParaRPr lang="en-US" sz="2000" dirty="0" smtClean="0">
              <a:latin typeface="Adobe Hebrew" pitchFamily="18" charset="-79"/>
              <a:cs typeface="Adobe Hebrew" pitchFamily="18" charset="-79"/>
            </a:endParaRPr>
          </a:p>
          <a:p>
            <a:pPr lvl="1"/>
            <a:r>
              <a:rPr lang="en-US" sz="2000" dirty="0" smtClean="0">
                <a:latin typeface="Adobe Hebrew" pitchFamily="18" charset="-79"/>
                <a:cs typeface="Adobe Hebrew" pitchFamily="18" charset="-79"/>
              </a:rPr>
              <a:t>Theme is NOT just one word like “love,” or “happiness”</a:t>
            </a:r>
          </a:p>
          <a:p>
            <a:pPr lvl="1"/>
            <a:endParaRPr lang="en-US" sz="2000" dirty="0" smtClean="0">
              <a:latin typeface="Adobe Hebrew" pitchFamily="18" charset="-79"/>
              <a:cs typeface="Adobe Hebrew" pitchFamily="18" charset="-79"/>
            </a:endParaRPr>
          </a:p>
          <a:p>
            <a:pPr lvl="1"/>
            <a:r>
              <a:rPr lang="en-US" sz="2000" dirty="0" smtClean="0">
                <a:latin typeface="Adobe Hebrew" pitchFamily="18" charset="-79"/>
                <a:cs typeface="Adobe Hebrew" pitchFamily="18" charset="-79"/>
              </a:rPr>
              <a:t>Theme is expressed in at least one sentence:</a:t>
            </a:r>
          </a:p>
          <a:p>
            <a:pPr lvl="2"/>
            <a:r>
              <a:rPr lang="en-US" sz="2000" dirty="0" smtClean="0">
                <a:latin typeface="Adobe Hebrew" pitchFamily="18" charset="-79"/>
                <a:cs typeface="Adobe Hebrew" pitchFamily="18" charset="-79"/>
              </a:rPr>
              <a:t>Money can’t buy happiness</a:t>
            </a:r>
          </a:p>
          <a:p>
            <a:pPr lvl="2"/>
            <a:r>
              <a:rPr lang="en-US" sz="2000" dirty="0" smtClean="0">
                <a:latin typeface="Adobe Hebrew" pitchFamily="18" charset="-79"/>
                <a:cs typeface="Adobe Hebrew" pitchFamily="18" charset="-79"/>
              </a:rPr>
              <a:t>It is better to die free than live under tyranny</a:t>
            </a:r>
            <a:endParaRPr lang="en-US" sz="2000" dirty="0">
              <a:latin typeface="Adobe Hebrew" pitchFamily="18" charset="-79"/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513594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dobe Hebrew" pitchFamily="18" charset="-79"/>
                <a:cs typeface="Adobe Hebrew" pitchFamily="18" charset="-79"/>
              </a:rPr>
              <a:t>How do we find the theme?</a:t>
            </a:r>
            <a:endParaRPr lang="en-US" b="1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699972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000" dirty="0" smtClean="0">
                <a:latin typeface="Adobe Hebrew" pitchFamily="18" charset="-79"/>
                <a:cs typeface="Adobe Hebrew" pitchFamily="18" charset="-79"/>
              </a:rPr>
              <a:t>Sometimes explicit (directly stated)</a:t>
            </a:r>
          </a:p>
          <a:p>
            <a:pPr lvl="1"/>
            <a:endParaRPr lang="en-US" sz="2000" dirty="0" smtClean="0">
              <a:latin typeface="Adobe Hebrew" pitchFamily="18" charset="-79"/>
              <a:cs typeface="Adobe Hebrew" pitchFamily="18" charset="-79"/>
            </a:endParaRPr>
          </a:p>
          <a:p>
            <a:pPr lvl="1"/>
            <a:r>
              <a:rPr lang="en-US" sz="2000" dirty="0" smtClean="0">
                <a:latin typeface="Adobe Hebrew" pitchFamily="18" charset="-79"/>
                <a:cs typeface="Adobe Hebrew" pitchFamily="18" charset="-79"/>
              </a:rPr>
              <a:t>Most often in fiction, the theme is implicit (hinted at or suggested)</a:t>
            </a:r>
          </a:p>
          <a:p>
            <a:pPr lvl="1"/>
            <a:endParaRPr lang="en-US" sz="2000" dirty="0" smtClean="0">
              <a:latin typeface="Adobe Hebrew" pitchFamily="18" charset="-79"/>
              <a:cs typeface="Adobe Hebrew" pitchFamily="18" charset="-79"/>
            </a:endParaRPr>
          </a:p>
          <a:p>
            <a:pPr lvl="1"/>
            <a:r>
              <a:rPr lang="en-US" sz="2000" dirty="0" smtClean="0">
                <a:latin typeface="Adobe Hebrew" pitchFamily="18" charset="-79"/>
                <a:cs typeface="Adobe Hebrew" pitchFamily="18" charset="-79"/>
              </a:rPr>
              <a:t>Themes can be inferred through:</a:t>
            </a:r>
          </a:p>
          <a:p>
            <a:pPr lvl="2"/>
            <a:r>
              <a:rPr lang="en-US" sz="2000" dirty="0" smtClean="0">
                <a:latin typeface="Adobe Hebrew" pitchFamily="18" charset="-79"/>
                <a:cs typeface="Adobe Hebrew" pitchFamily="18" charset="-79"/>
              </a:rPr>
              <a:t>Metaphors</a:t>
            </a:r>
          </a:p>
          <a:p>
            <a:pPr lvl="2"/>
            <a:r>
              <a:rPr lang="en-US" sz="2000" dirty="0" smtClean="0">
                <a:latin typeface="Adobe Hebrew" pitchFamily="18" charset="-79"/>
                <a:cs typeface="Adobe Hebrew" pitchFamily="18" charset="-79"/>
              </a:rPr>
              <a:t>Similes</a:t>
            </a:r>
          </a:p>
          <a:p>
            <a:pPr lvl="2"/>
            <a:r>
              <a:rPr lang="en-US" sz="2000" dirty="0" smtClean="0">
                <a:latin typeface="Adobe Hebrew" pitchFamily="18" charset="-79"/>
                <a:cs typeface="Adobe Hebrew" pitchFamily="18" charset="-79"/>
              </a:rPr>
              <a:t>Personification</a:t>
            </a:r>
          </a:p>
          <a:p>
            <a:pPr lvl="2"/>
            <a:r>
              <a:rPr lang="en-US" sz="2000" dirty="0" smtClean="0">
                <a:latin typeface="Adobe Hebrew" pitchFamily="18" charset="-79"/>
                <a:cs typeface="Adobe Hebrew" pitchFamily="18" charset="-79"/>
              </a:rPr>
              <a:t>Imagery</a:t>
            </a:r>
          </a:p>
          <a:p>
            <a:pPr lvl="2"/>
            <a:r>
              <a:rPr lang="en-US" sz="2000" dirty="0" smtClean="0">
                <a:latin typeface="Adobe Hebrew" pitchFamily="18" charset="-79"/>
                <a:cs typeface="Adobe Hebrew" pitchFamily="18" charset="-79"/>
              </a:rPr>
              <a:t>Tone of voice</a:t>
            </a:r>
          </a:p>
          <a:p>
            <a:pPr lvl="2"/>
            <a:r>
              <a:rPr lang="en-US" sz="2000" dirty="0" smtClean="0">
                <a:latin typeface="Adobe Hebrew" pitchFamily="18" charset="-79"/>
                <a:cs typeface="Adobe Hebrew" pitchFamily="18" charset="-79"/>
              </a:rPr>
              <a:t>Symbols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4244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dobe Hebrew" pitchFamily="18" charset="-79"/>
                <a:cs typeface="Adobe Hebrew" pitchFamily="18" charset="-79"/>
              </a:rPr>
              <a:t>Tips for identifying the theme</a:t>
            </a:r>
            <a:endParaRPr lang="en-US" b="1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 smtClean="0">
                <a:latin typeface="Adobe Hebrew" pitchFamily="18" charset="-79"/>
                <a:cs typeface="Adobe Hebrew" pitchFamily="18" charset="-79"/>
              </a:rPr>
              <a:t>Look closely at the title for clues</a:t>
            </a:r>
          </a:p>
          <a:p>
            <a:pPr lvl="1"/>
            <a:endParaRPr lang="en-US" sz="2000" dirty="0" smtClean="0">
              <a:latin typeface="Adobe Hebrew" pitchFamily="18" charset="-79"/>
              <a:cs typeface="Adobe Hebrew" pitchFamily="18" charset="-79"/>
            </a:endParaRPr>
          </a:p>
          <a:p>
            <a:pPr lvl="1"/>
            <a:r>
              <a:rPr lang="en-US" sz="2000" dirty="0" smtClean="0">
                <a:latin typeface="Adobe Hebrew" pitchFamily="18" charset="-79"/>
                <a:cs typeface="Adobe Hebrew" pitchFamily="18" charset="-79"/>
              </a:rPr>
              <a:t>Look for ideas that are repeated more than once</a:t>
            </a:r>
          </a:p>
          <a:p>
            <a:pPr lvl="1"/>
            <a:endParaRPr lang="en-US" sz="2000" dirty="0" smtClean="0">
              <a:latin typeface="Adobe Hebrew" pitchFamily="18" charset="-79"/>
              <a:cs typeface="Adobe Hebrew" pitchFamily="18" charset="-79"/>
            </a:endParaRPr>
          </a:p>
          <a:p>
            <a:pPr lvl="1"/>
            <a:r>
              <a:rPr lang="en-US" sz="2000" dirty="0" smtClean="0">
                <a:latin typeface="Adobe Hebrew" pitchFamily="18" charset="-79"/>
                <a:cs typeface="Adobe Hebrew" pitchFamily="18" charset="-79"/>
              </a:rPr>
              <a:t>Look for lessons that the character(s) learns</a:t>
            </a:r>
          </a:p>
          <a:p>
            <a:pPr lvl="1"/>
            <a:endParaRPr lang="en-US" sz="2000" dirty="0" smtClean="0">
              <a:latin typeface="Adobe Hebrew" pitchFamily="18" charset="-79"/>
              <a:cs typeface="Adobe Hebrew" pitchFamily="18" charset="-79"/>
            </a:endParaRPr>
          </a:p>
          <a:p>
            <a:pPr lvl="1"/>
            <a:r>
              <a:rPr lang="en-US" sz="2000" dirty="0" smtClean="0">
                <a:latin typeface="Adobe Hebrew" pitchFamily="18" charset="-79"/>
                <a:cs typeface="Adobe Hebrew" pitchFamily="18" charset="-79"/>
              </a:rPr>
              <a:t>Think about what happens in the story and how it can apply to real life</a:t>
            </a:r>
            <a:endParaRPr lang="en-US" sz="2000" dirty="0">
              <a:latin typeface="Adobe Hebrew" pitchFamily="18" charset="-79"/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87977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0" dirty="0" smtClean="0">
                <a:latin typeface="Adobe Hebrew" pitchFamily="18" charset="-79"/>
                <a:cs typeface="Adobe Hebrew" pitchFamily="18" charset="-79"/>
              </a:rPr>
              <a:t>Plot is the literary element that describes the structure of the story. </a:t>
            </a:r>
          </a:p>
          <a:p>
            <a:pPr marL="0" lvl="1" indent="0">
              <a:buNone/>
            </a:pPr>
            <a:endParaRPr lang="en-US" b="0" dirty="0" smtClean="0">
              <a:latin typeface="Adobe Hebrew" pitchFamily="18" charset="-79"/>
              <a:cs typeface="Adobe Hebrew" pitchFamily="18" charset="-79"/>
            </a:endParaRPr>
          </a:p>
          <a:p>
            <a:pPr lvl="1"/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Plot shows the causal arrangement of events and actions within a story. </a:t>
            </a:r>
            <a:endParaRPr lang="en-US" b="0" dirty="0">
              <a:latin typeface="Adobe Hebrew" pitchFamily="18" charset="-79"/>
              <a:cs typeface="Adobe Hebrew" pitchFamily="18" charset="-79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143000"/>
            <a:ext cx="5029200" cy="35052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dobe Hebrew" pitchFamily="18" charset="-79"/>
                <a:cs typeface="Adobe Hebrew" pitchFamily="18" charset="-79"/>
              </a:rPr>
              <a:t>Plot structure</a:t>
            </a:r>
            <a:endParaRPr lang="en-US" b="1" dirty="0">
              <a:latin typeface="Adobe Hebrew" pitchFamily="18" charset="-79"/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152967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2910840" cy="3712464"/>
          </a:xfrm>
        </p:spPr>
        <p:txBody>
          <a:bodyPr>
            <a:normAutofit lnSpcReduction="10000"/>
          </a:bodyPr>
          <a:lstStyle/>
          <a:p>
            <a:pPr marL="0" lvl="1" indent="-169164"/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Sets the scene</a:t>
            </a:r>
          </a:p>
          <a:p>
            <a:pPr marL="0" lvl="1" indent="-169164"/>
            <a:endParaRPr lang="en-US" dirty="0" smtClean="0">
              <a:latin typeface="Adobe Hebrew" pitchFamily="18" charset="-79"/>
              <a:cs typeface="Adobe Hebrew" pitchFamily="18" charset="-79"/>
            </a:endParaRPr>
          </a:p>
          <a:p>
            <a:pPr marL="0" lvl="1" indent="-169164"/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Author introduces the setting and characters</a:t>
            </a:r>
          </a:p>
          <a:p>
            <a:pPr marL="0" lvl="1" indent="-169164"/>
            <a:endParaRPr lang="en-US" dirty="0" smtClean="0">
              <a:latin typeface="Adobe Hebrew" pitchFamily="18" charset="-79"/>
              <a:cs typeface="Adobe Hebrew" pitchFamily="18" charset="-79"/>
            </a:endParaRPr>
          </a:p>
          <a:p>
            <a:pPr marL="0" lvl="1" indent="-169164"/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Provides description and background information </a:t>
            </a:r>
            <a:endParaRPr lang="en-US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114800" y="1097280"/>
            <a:ext cx="3785616" cy="371246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Example</a:t>
            </a:r>
            <a:endParaRPr lang="en-US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dobe Hebrew" pitchFamily="18" charset="-79"/>
                <a:cs typeface="Adobe Hebrew" pitchFamily="18" charset="-79"/>
              </a:rPr>
              <a:t>Plot structure: Exposition</a:t>
            </a:r>
            <a:endParaRPr lang="en-US" b="1" dirty="0">
              <a:latin typeface="Adobe Hebrew" pitchFamily="18" charset="-79"/>
              <a:cs typeface="Adobe Hebrew" pitchFamily="18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752600"/>
            <a:ext cx="403860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3922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2682240" cy="3712464"/>
          </a:xfrm>
        </p:spPr>
        <p:txBody>
          <a:bodyPr/>
          <a:lstStyle/>
          <a:p>
            <a:pPr lvl="1"/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Series of conflicts and crises in the story that lead to the turning point</a:t>
            </a:r>
            <a:endParaRPr lang="en-US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Example </a:t>
            </a:r>
            <a:endParaRPr lang="en-US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dobe Hebrew" pitchFamily="18" charset="-79"/>
                <a:cs typeface="Adobe Hebrew" pitchFamily="18" charset="-79"/>
              </a:rPr>
              <a:t>Plot structure: Rising action</a:t>
            </a:r>
            <a:endParaRPr lang="en-US" b="1" dirty="0">
              <a:latin typeface="Adobe Hebrew" pitchFamily="18" charset="-79"/>
              <a:cs typeface="Adobe Hebrew" pitchFamily="18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823434"/>
            <a:ext cx="4705684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932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2834640" cy="377952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Also called the “turning point”</a:t>
            </a:r>
          </a:p>
          <a:p>
            <a:pPr lvl="1"/>
            <a:endParaRPr lang="en-US" dirty="0" smtClean="0">
              <a:latin typeface="Adobe Hebrew" pitchFamily="18" charset="-79"/>
              <a:cs typeface="Adobe Hebrew" pitchFamily="18" charset="-79"/>
            </a:endParaRPr>
          </a:p>
          <a:p>
            <a:pPr lvl="1"/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Event that the rising action and central conflict leads up to</a:t>
            </a:r>
          </a:p>
          <a:p>
            <a:pPr lvl="1"/>
            <a:endParaRPr lang="en-US" dirty="0" smtClean="0">
              <a:latin typeface="Adobe Hebrew" pitchFamily="18" charset="-79"/>
              <a:cs typeface="Adobe Hebrew" pitchFamily="18" charset="-79"/>
            </a:endParaRPr>
          </a:p>
          <a:p>
            <a:pPr lvl="1"/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Place where plot turns or “changes direction” toward a resolution</a:t>
            </a:r>
            <a:endParaRPr lang="en-US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Example </a:t>
            </a:r>
            <a:endParaRPr lang="en-US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dobe Hebrew" pitchFamily="18" charset="-79"/>
                <a:cs typeface="Adobe Hebrew" pitchFamily="18" charset="-79"/>
              </a:rPr>
              <a:t>Plot structure: climax</a:t>
            </a:r>
            <a:endParaRPr lang="en-US" b="1" dirty="0">
              <a:latin typeface="Adobe Hebrew" pitchFamily="18" charset="-79"/>
              <a:cs typeface="Adobe Hebrew" pitchFamily="18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752600"/>
            <a:ext cx="4418585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0862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2987040" cy="3712464"/>
          </a:xfrm>
        </p:spPr>
        <p:txBody>
          <a:bodyPr/>
          <a:lstStyle/>
          <a:p>
            <a:pPr lvl="1"/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Events that happen as a result of the climax as the conflict grows closer to being resolved</a:t>
            </a:r>
            <a:endParaRPr lang="en-US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114800" y="1097280"/>
            <a:ext cx="3785616" cy="3712464"/>
          </a:xfrm>
        </p:spPr>
        <p:txBody>
          <a:bodyPr/>
          <a:lstStyle/>
          <a:p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Example </a:t>
            </a:r>
            <a:endParaRPr lang="en-US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dobe Hebrew" pitchFamily="18" charset="-79"/>
                <a:cs typeface="Adobe Hebrew" pitchFamily="18" charset="-79"/>
              </a:rPr>
              <a:t>Plot structure: falling action</a:t>
            </a:r>
            <a:endParaRPr lang="en-US" b="1" dirty="0">
              <a:latin typeface="Adobe Hebrew" pitchFamily="18" charset="-79"/>
              <a:cs typeface="Adobe Hebrew" pitchFamily="18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046" y="1766929"/>
            <a:ext cx="4612551" cy="27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2803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2682240" cy="3712464"/>
          </a:xfrm>
        </p:spPr>
        <p:txBody>
          <a:bodyPr/>
          <a:lstStyle/>
          <a:p>
            <a:pPr lvl="1"/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Main conflict is solved or resolved</a:t>
            </a:r>
            <a:endParaRPr lang="en-US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114800" y="1097280"/>
            <a:ext cx="3785616" cy="3712464"/>
          </a:xfrm>
        </p:spPr>
        <p:txBody>
          <a:bodyPr/>
          <a:lstStyle/>
          <a:p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Example </a:t>
            </a:r>
            <a:endParaRPr lang="en-US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dobe Hebrew" pitchFamily="18" charset="-79"/>
                <a:cs typeface="Adobe Hebrew" pitchFamily="18" charset="-79"/>
              </a:rPr>
              <a:t>Plot structure: resolution </a:t>
            </a:r>
            <a:endParaRPr lang="en-US" b="1" dirty="0">
              <a:latin typeface="Adobe Hebrew" pitchFamily="18" charset="-79"/>
              <a:cs typeface="Adobe Hebrew" pitchFamily="18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828800"/>
            <a:ext cx="41275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408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dobe Hebrew" pitchFamily="18" charset="-79"/>
                <a:cs typeface="Adobe Hebrew" pitchFamily="18" charset="-79"/>
              </a:rPr>
              <a:t>conflict</a:t>
            </a:r>
            <a:endParaRPr lang="en-US" sz="3200" b="1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400" dirty="0" smtClean="0">
                <a:latin typeface="Adobe Hebrew" pitchFamily="18" charset="-79"/>
                <a:cs typeface="Adobe Hebrew" pitchFamily="18" charset="-79"/>
              </a:rPr>
              <a:t>Without conflict, there is no plot!</a:t>
            </a:r>
          </a:p>
          <a:p>
            <a:pPr lvl="1"/>
            <a:endParaRPr lang="en-US" sz="2400" dirty="0" smtClean="0">
              <a:latin typeface="Adobe Hebrew" pitchFamily="18" charset="-79"/>
              <a:cs typeface="Adobe Hebrew" pitchFamily="18" charset="-79"/>
            </a:endParaRPr>
          </a:p>
          <a:p>
            <a:pPr lvl="1"/>
            <a:r>
              <a:rPr lang="en-US" sz="2400" dirty="0" smtClean="0">
                <a:latin typeface="Adobe Hebrew" pitchFamily="18" charset="-79"/>
                <a:cs typeface="Adobe Hebrew" pitchFamily="18" charset="-79"/>
              </a:rPr>
              <a:t>Usually introduced during the rising action</a:t>
            </a:r>
          </a:p>
          <a:p>
            <a:pPr lvl="1"/>
            <a:endParaRPr lang="en-US" sz="2400" dirty="0" smtClean="0">
              <a:latin typeface="Adobe Hebrew" pitchFamily="18" charset="-79"/>
              <a:cs typeface="Adobe Hebrew" pitchFamily="18" charset="-79"/>
            </a:endParaRPr>
          </a:p>
          <a:p>
            <a:pPr lvl="1"/>
            <a:r>
              <a:rPr lang="en-US" sz="2400" dirty="0" smtClean="0">
                <a:latin typeface="Adobe Hebrew" pitchFamily="18" charset="-79"/>
                <a:cs typeface="Adobe Hebrew" pitchFamily="18" charset="-79"/>
              </a:rPr>
              <a:t>Faced head-on during the climax</a:t>
            </a:r>
          </a:p>
          <a:p>
            <a:pPr lvl="1"/>
            <a:endParaRPr lang="en-US" sz="2400" dirty="0" smtClean="0">
              <a:latin typeface="Adobe Hebrew" pitchFamily="18" charset="-79"/>
              <a:cs typeface="Adobe Hebrew" pitchFamily="18" charset="-79"/>
            </a:endParaRPr>
          </a:p>
          <a:p>
            <a:pPr lvl="1"/>
            <a:r>
              <a:rPr lang="en-US" sz="2400" dirty="0" smtClean="0">
                <a:latin typeface="Adobe Hebrew" pitchFamily="18" charset="-79"/>
                <a:cs typeface="Adobe Hebrew" pitchFamily="18" charset="-79"/>
              </a:rPr>
              <a:t>Begins to work itself out during the falling action</a:t>
            </a:r>
          </a:p>
          <a:p>
            <a:pPr lvl="1"/>
            <a:endParaRPr lang="en-US" sz="2400" dirty="0" smtClean="0">
              <a:latin typeface="Adobe Hebrew" pitchFamily="18" charset="-79"/>
              <a:cs typeface="Adobe Hebrew" pitchFamily="18" charset="-79"/>
            </a:endParaRPr>
          </a:p>
          <a:p>
            <a:pPr lvl="1"/>
            <a:r>
              <a:rPr lang="en-US" sz="2400" dirty="0" smtClean="0">
                <a:latin typeface="Adobe Hebrew" pitchFamily="18" charset="-79"/>
                <a:cs typeface="Adobe Hebrew" pitchFamily="18" charset="-79"/>
              </a:rPr>
              <a:t>Is resolved during the resolution</a:t>
            </a:r>
            <a:endParaRPr lang="en-US" sz="2400" dirty="0">
              <a:latin typeface="Adobe Hebrew" pitchFamily="18" charset="-79"/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504125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Adobe Hebrew" pitchFamily="18" charset="-79"/>
                <a:cs typeface="Adobe Hebrew" pitchFamily="18" charset="-79"/>
              </a:rPr>
              <a:t>Internal</a:t>
            </a:r>
          </a:p>
          <a:p>
            <a:endParaRPr lang="en-US" sz="2400" dirty="0" smtClean="0">
              <a:latin typeface="Adobe Hebrew" pitchFamily="18" charset="-79"/>
              <a:cs typeface="Adobe Hebrew" pitchFamily="18" charset="-79"/>
            </a:endParaRP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Character </a:t>
            </a:r>
            <a:r>
              <a:rPr lang="en-US" dirty="0" err="1" smtClean="0">
                <a:latin typeface="Adobe Hebrew" pitchFamily="18" charset="-79"/>
                <a:cs typeface="Adobe Hebrew" pitchFamily="18" charset="-79"/>
              </a:rPr>
              <a:t>vs</a:t>
            </a:r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 Him- or Herself</a:t>
            </a:r>
          </a:p>
          <a:p>
            <a:pPr lvl="2"/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Struggle takes place in character’s own mind</a:t>
            </a:r>
          </a:p>
          <a:p>
            <a:pPr lvl="2"/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Usually something to do with choice or overcoming emotions or mixed feelings</a:t>
            </a:r>
            <a:endParaRPr lang="en-US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95800" y="1097280"/>
            <a:ext cx="3886200" cy="393192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Adobe Hebrew" pitchFamily="18" charset="-79"/>
                <a:cs typeface="Adobe Hebrew" pitchFamily="18" charset="-79"/>
              </a:rPr>
              <a:t>External </a:t>
            </a:r>
          </a:p>
          <a:p>
            <a:endParaRPr lang="en-US" sz="2400" dirty="0" smtClean="0">
              <a:latin typeface="Adobe Hebrew" pitchFamily="18" charset="-79"/>
              <a:cs typeface="Adobe Hebrew" pitchFamily="18" charset="-79"/>
            </a:endParaRPr>
          </a:p>
          <a:p>
            <a:pPr lvl="1"/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Character </a:t>
            </a:r>
            <a:r>
              <a:rPr lang="en-US" dirty="0" err="1" smtClean="0">
                <a:latin typeface="Adobe Hebrew" pitchFamily="18" charset="-79"/>
                <a:cs typeface="Adobe Hebrew" pitchFamily="18" charset="-79"/>
              </a:rPr>
              <a:t>vs</a:t>
            </a:r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 Character</a:t>
            </a:r>
          </a:p>
          <a:p>
            <a:pPr lvl="2"/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Protagonist </a:t>
            </a:r>
            <a:r>
              <a:rPr lang="en-US" dirty="0" err="1" smtClean="0">
                <a:latin typeface="Adobe Hebrew" pitchFamily="18" charset="-79"/>
                <a:cs typeface="Adobe Hebrew" pitchFamily="18" charset="-79"/>
              </a:rPr>
              <a:t>vs</a:t>
            </a:r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 antagonist</a:t>
            </a:r>
          </a:p>
          <a:p>
            <a:pPr lvl="1"/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Character </a:t>
            </a:r>
            <a:r>
              <a:rPr lang="en-US" dirty="0" err="1" smtClean="0">
                <a:latin typeface="Adobe Hebrew" pitchFamily="18" charset="-79"/>
                <a:cs typeface="Adobe Hebrew" pitchFamily="18" charset="-79"/>
              </a:rPr>
              <a:t>vs</a:t>
            </a:r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 Nature</a:t>
            </a:r>
          </a:p>
          <a:p>
            <a:pPr lvl="2"/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Usually character is struggling to survive</a:t>
            </a:r>
          </a:p>
          <a:p>
            <a:pPr lvl="1"/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Character </a:t>
            </a:r>
            <a:r>
              <a:rPr lang="en-US" dirty="0" err="1" smtClean="0">
                <a:latin typeface="Adobe Hebrew" pitchFamily="18" charset="-79"/>
                <a:cs typeface="Adobe Hebrew" pitchFamily="18" charset="-79"/>
              </a:rPr>
              <a:t>vs</a:t>
            </a:r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 Society</a:t>
            </a:r>
          </a:p>
          <a:p>
            <a:pPr lvl="2"/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Group of characters fighting against society</a:t>
            </a:r>
          </a:p>
          <a:p>
            <a:pPr lvl="2"/>
            <a:r>
              <a:rPr lang="en-US" dirty="0" smtClean="0">
                <a:latin typeface="Adobe Hebrew" pitchFamily="18" charset="-79"/>
                <a:cs typeface="Adobe Hebrew" pitchFamily="18" charset="-79"/>
              </a:rPr>
              <a:t>Character fights against social traditions or rules</a:t>
            </a:r>
            <a:endParaRPr lang="en-US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latin typeface="Adobe Hebrew" pitchFamily="18" charset="-79"/>
                <a:cs typeface="Adobe Hebrew" pitchFamily="18" charset="-79"/>
              </a:rPr>
              <a:t>conflict</a:t>
            </a:r>
            <a:endParaRPr lang="en-US" sz="3200" b="1" dirty="0">
              <a:latin typeface="Adobe Hebrew" pitchFamily="18" charset="-79"/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848434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234</TotalTime>
  <Words>426</Words>
  <Application>Microsoft Office PowerPoint</Application>
  <PresentationFormat>On-screen Show (4:3)</PresentationFormat>
  <Paragraphs>95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Plot structure, Conflict, and theme</vt:lpstr>
      <vt:lpstr>Plot structure</vt:lpstr>
      <vt:lpstr>Plot structure: Exposition</vt:lpstr>
      <vt:lpstr>Plot structure: Rising action</vt:lpstr>
      <vt:lpstr>Plot structure: climax</vt:lpstr>
      <vt:lpstr>Plot structure: falling action</vt:lpstr>
      <vt:lpstr>Plot structure: resolution </vt:lpstr>
      <vt:lpstr>conflict</vt:lpstr>
      <vt:lpstr>conflict</vt:lpstr>
      <vt:lpstr>Other types of conflict</vt:lpstr>
      <vt:lpstr>theme</vt:lpstr>
      <vt:lpstr>How do we find the theme?</vt:lpstr>
      <vt:lpstr>Tips for identifying the theme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Sawyer</dc:creator>
  <cp:lastModifiedBy>wcsd</cp:lastModifiedBy>
  <cp:revision>40</cp:revision>
  <dcterms:created xsi:type="dcterms:W3CDTF">2013-11-06T02:34:29Z</dcterms:created>
  <dcterms:modified xsi:type="dcterms:W3CDTF">2015-09-28T10:57:49Z</dcterms:modified>
</cp:coreProperties>
</file>